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03" r:id="rId4"/>
    <p:sldId id="309" r:id="rId5"/>
    <p:sldId id="310" r:id="rId6"/>
    <p:sldId id="313" r:id="rId7"/>
    <p:sldId id="316" r:id="rId8"/>
    <p:sldId id="262" r:id="rId9"/>
    <p:sldId id="263" r:id="rId10"/>
    <p:sldId id="264" r:id="rId11"/>
    <p:sldId id="265" r:id="rId12"/>
    <p:sldId id="304" r:id="rId13"/>
    <p:sldId id="315" r:id="rId14"/>
    <p:sldId id="268" r:id="rId15"/>
    <p:sldId id="269" r:id="rId16"/>
    <p:sldId id="272" r:id="rId17"/>
    <p:sldId id="273" r:id="rId18"/>
    <p:sldId id="275" r:id="rId19"/>
    <p:sldId id="276" r:id="rId20"/>
    <p:sldId id="277" r:id="rId21"/>
    <p:sldId id="278" r:id="rId22"/>
    <p:sldId id="274" r:id="rId23"/>
    <p:sldId id="271" r:id="rId24"/>
    <p:sldId id="270" r:id="rId25"/>
    <p:sldId id="280" r:id="rId26"/>
    <p:sldId id="308" r:id="rId27"/>
    <p:sldId id="312" r:id="rId28"/>
    <p:sldId id="283" r:id="rId29"/>
    <p:sldId id="318" r:id="rId30"/>
    <p:sldId id="319" r:id="rId31"/>
    <p:sldId id="287" r:id="rId32"/>
    <p:sldId id="288" r:id="rId33"/>
    <p:sldId id="289" r:id="rId34"/>
    <p:sldId id="290" r:id="rId35"/>
    <p:sldId id="291" r:id="rId36"/>
    <p:sldId id="293" r:id="rId37"/>
    <p:sldId id="294" r:id="rId38"/>
    <p:sldId id="297" r:id="rId39"/>
    <p:sldId id="296" r:id="rId40"/>
    <p:sldId id="298" r:id="rId41"/>
    <p:sldId id="299" r:id="rId42"/>
    <p:sldId id="317" r:id="rId43"/>
    <p:sldId id="300" r:id="rId44"/>
    <p:sldId id="301" r:id="rId45"/>
    <p:sldId id="302" r:id="rId46"/>
    <p:sldId id="295" r:id="rId47"/>
    <p:sldId id="31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3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79" autoAdjust="0"/>
    <p:restoredTop sz="94660"/>
  </p:normalViewPr>
  <p:slideViewPr>
    <p:cSldViewPr>
      <p:cViewPr varScale="1">
        <p:scale>
          <a:sx n="117" d="100"/>
          <a:sy n="117" d="100"/>
        </p:scale>
        <p:origin x="-156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68E26B65-680C-4F73-A38D-3AFBC0ADBB2A}" type="datetimeFigureOut">
              <a:rPr lang="en-IE" smtClean="0"/>
              <a:t>03/10/2025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333662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8E26B65-680C-4F73-A38D-3AFBC0ADBB2A}" type="datetimeFigureOut">
              <a:rPr lang="en-IE" smtClean="0"/>
              <a:t>03/10/2025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203244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8E26B65-680C-4F73-A38D-3AFBC0ADBB2A}" type="datetimeFigureOut">
              <a:rPr lang="en-IE" smtClean="0"/>
              <a:t>03/10/2025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258448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8E26B65-680C-4F73-A38D-3AFBC0ADBB2A}" type="datetimeFigureOut">
              <a:rPr lang="en-IE" smtClean="0"/>
              <a:t>03/10/2025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306750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26B65-680C-4F73-A38D-3AFBC0ADBB2A}" type="datetimeFigureOut">
              <a:rPr lang="en-IE" smtClean="0"/>
              <a:t>03/10/2025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148216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68E26B65-680C-4F73-A38D-3AFBC0ADBB2A}" type="datetimeFigureOut">
              <a:rPr lang="en-IE" smtClean="0"/>
              <a:t>03/10/2025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203207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68E26B65-680C-4F73-A38D-3AFBC0ADBB2A}" type="datetimeFigureOut">
              <a:rPr lang="en-IE" smtClean="0"/>
              <a:t>03/10/2025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26795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68E26B65-680C-4F73-A38D-3AFBC0ADBB2A}" type="datetimeFigureOut">
              <a:rPr lang="en-IE" smtClean="0"/>
              <a:t>03/10/2025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260921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6B65-680C-4F73-A38D-3AFBC0ADBB2A}" type="datetimeFigureOut">
              <a:rPr lang="en-IE" smtClean="0"/>
              <a:t>03/10/2025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149391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E26B65-680C-4F73-A38D-3AFBC0ADBB2A}" type="datetimeFigureOut">
              <a:rPr lang="en-IE" smtClean="0"/>
              <a:t>03/10/2025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97471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E26B65-680C-4F73-A38D-3AFBC0ADBB2A}" type="datetimeFigureOut">
              <a:rPr lang="en-IE" smtClean="0"/>
              <a:t>03/10/2025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BC45FC5-68C3-4306-987E-B45F841BC704}" type="slidenum">
              <a:rPr lang="en-IE" smtClean="0"/>
              <a:t>‹#›</a:t>
            </a:fld>
            <a:endParaRPr lang="en-IE"/>
          </a:p>
        </p:txBody>
      </p:sp>
    </p:spTree>
    <p:extLst>
      <p:ext uri="{BB962C8B-B14F-4D97-AF65-F5344CB8AC3E}">
        <p14:creationId xmlns:p14="http://schemas.microsoft.com/office/powerpoint/2010/main" val="67410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26B65-680C-4F73-A38D-3AFBC0ADBB2A}" type="datetimeFigureOut">
              <a:rPr lang="en-IE" smtClean="0"/>
              <a:t>03/10/2025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45FC5-68C3-4306-987E-B45F841BC704}" type="slidenum">
              <a:rPr lang="en-IE" smtClean="0"/>
              <a:t>‹#›</a:t>
            </a:fld>
            <a:endParaRPr lang="en-IE"/>
          </a:p>
        </p:txBody>
      </p:sp>
    </p:spTree>
    <p:extLst>
      <p:ext uri="{BB962C8B-B14F-4D97-AF65-F5344CB8AC3E}">
        <p14:creationId xmlns:p14="http://schemas.microsoft.com/office/powerpoint/2010/main" val="142424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VZ3ezg-Uq0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nbtz69ebyMM?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1633" y="534924"/>
            <a:ext cx="2800511" cy="3566160"/>
          </a:xfrm>
        </p:spPr>
        <p:txBody>
          <a:bodyPr anchor="b">
            <a:noAutofit/>
          </a:bodyPr>
          <a:lstStyle/>
          <a:p>
            <a:pPr algn="l"/>
            <a:r>
              <a:rPr lang="en-GB" sz="6000" dirty="0"/>
              <a:t>GIVE BLOOD, </a:t>
            </a:r>
            <a:br>
              <a:rPr lang="en-GB" sz="6000" dirty="0"/>
            </a:br>
            <a:r>
              <a:rPr lang="en-GB" sz="6000" dirty="0"/>
              <a:t>SAVE LIVES</a:t>
            </a:r>
            <a:endParaRPr lang="en-IE" sz="6000" dirty="0"/>
          </a:p>
        </p:txBody>
      </p:sp>
      <p:sp>
        <p:nvSpPr>
          <p:cNvPr id="3" name="Subtitle 2"/>
          <p:cNvSpPr>
            <a:spLocks noGrp="1"/>
          </p:cNvSpPr>
          <p:nvPr>
            <p:ph type="subTitle" idx="1"/>
          </p:nvPr>
        </p:nvSpPr>
        <p:spPr>
          <a:xfrm>
            <a:off x="591633" y="4869160"/>
            <a:ext cx="2606040" cy="1473690"/>
          </a:xfrm>
        </p:spPr>
        <p:txBody>
          <a:bodyPr>
            <a:normAutofit/>
          </a:bodyPr>
          <a:lstStyle/>
          <a:p>
            <a:pPr algn="l"/>
            <a:r>
              <a:rPr lang="en-GB" sz="2200" i="1" dirty="0">
                <a:solidFill>
                  <a:schemeClr val="tx1"/>
                </a:solidFill>
              </a:rPr>
              <a:t>Info for Senior Cycle</a:t>
            </a:r>
          </a:p>
        </p:txBody>
      </p:sp>
      <p:pic>
        <p:nvPicPr>
          <p:cNvPr id="5" name="Picture 4" descr="Heartshaped platelets suspended in the air">
            <a:extLst>
              <a:ext uri="{FF2B5EF4-FFF2-40B4-BE49-F238E27FC236}">
                <a16:creationId xmlns:a16="http://schemas.microsoft.com/office/drawing/2014/main" xmlns="" id="{DCDE6C9A-6052-AC8B-CCFC-BB5E5265872F}"/>
              </a:ext>
            </a:extLst>
          </p:cNvPr>
          <p:cNvPicPr>
            <a:picLocks noChangeAspect="1"/>
          </p:cNvPicPr>
          <p:nvPr/>
        </p:nvPicPr>
        <p:blipFill>
          <a:blip r:embed="rId2"/>
          <a:srcRect l="25480" r="18100"/>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Picture 6">
            <a:extLst>
              <a:ext uri="{FF2B5EF4-FFF2-40B4-BE49-F238E27FC236}">
                <a16:creationId xmlns:a16="http://schemas.microsoft.com/office/drawing/2014/main" xmlns="" id="{3DC4D4BA-33E0-0F6D-FA33-80FBE9DE00EC}"/>
              </a:ext>
            </a:extLst>
          </p:cNvPr>
          <p:cNvPicPr>
            <a:picLocks noChangeAspect="1"/>
          </p:cNvPicPr>
          <p:nvPr/>
        </p:nvPicPr>
        <p:blipFill>
          <a:blip r:embed="rId3"/>
          <a:stretch>
            <a:fillRect/>
          </a:stretch>
        </p:blipFill>
        <p:spPr>
          <a:xfrm>
            <a:off x="591633" y="5700482"/>
            <a:ext cx="2606040" cy="946799"/>
          </a:xfrm>
          <a:prstGeom prst="rect">
            <a:avLst/>
          </a:prstGeom>
        </p:spPr>
      </p:pic>
    </p:spTree>
    <p:extLst>
      <p:ext uri="{BB962C8B-B14F-4D97-AF65-F5344CB8AC3E}">
        <p14:creationId xmlns:p14="http://schemas.microsoft.com/office/powerpoint/2010/main" val="2071685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29384"/>
            <a:ext cx="4447406" cy="3932327"/>
          </a:xfrm>
        </p:spPr>
        <p:txBody>
          <a:bodyPr>
            <a:normAutofit fontScale="92500" lnSpcReduction="10000"/>
          </a:bodyPr>
          <a:lstStyle/>
          <a:p>
            <a:pPr marL="0" indent="0">
              <a:buNone/>
            </a:pPr>
            <a:r>
              <a:rPr lang="en-IE" sz="2400" dirty="0"/>
              <a:t>Hopefully, this class and the video will provide you with a clearer understanding of how blood donation works.</a:t>
            </a:r>
          </a:p>
          <a:p>
            <a:pPr marL="0" indent="0">
              <a:buNone/>
            </a:pPr>
            <a:endParaRPr lang="en-IE" sz="2400" dirty="0"/>
          </a:p>
          <a:p>
            <a:pPr marL="0" indent="0">
              <a:buNone/>
            </a:pPr>
            <a:r>
              <a:rPr lang="en-IE" sz="2400" dirty="0"/>
              <a:t>For more information, you can visit giveblood.ie or call 1800 731 137.</a:t>
            </a:r>
          </a:p>
          <a:p>
            <a:pPr marL="0" indent="0">
              <a:buNone/>
            </a:pPr>
            <a:endParaRPr lang="en-IE" sz="2400" dirty="0"/>
          </a:p>
          <a:p>
            <a:pPr marL="0" indent="0">
              <a:buNone/>
            </a:pPr>
            <a:r>
              <a:rPr lang="en-IE" sz="2400" dirty="0"/>
              <a:t>You can also go to a clinic with someone who has donated blood before to see how clinics work.</a:t>
            </a:r>
          </a:p>
        </p:txBody>
      </p:sp>
      <p:pic>
        <p:nvPicPr>
          <p:cNvPr id="4" name="Picture 3">
            <a:extLst>
              <a:ext uri="{FF2B5EF4-FFF2-40B4-BE49-F238E27FC236}">
                <a16:creationId xmlns:a16="http://schemas.microsoft.com/office/drawing/2014/main" xmlns="" id="{3E94CF17-74C3-6F30-1624-04718B86FE21}"/>
              </a:ext>
            </a:extLst>
          </p:cNvPr>
          <p:cNvPicPr>
            <a:picLocks noChangeAspect="1"/>
          </p:cNvPicPr>
          <p:nvPr/>
        </p:nvPicPr>
        <p:blipFill>
          <a:blip r:embed="rId2"/>
          <a:stretch>
            <a:fillRect/>
          </a:stretch>
        </p:blipFill>
        <p:spPr>
          <a:xfrm>
            <a:off x="372905" y="5861711"/>
            <a:ext cx="1836189" cy="6671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138" y="1968324"/>
            <a:ext cx="3054085" cy="4581128"/>
          </a:xfrm>
          <a:prstGeom prst="rect">
            <a:avLst/>
          </a:prstGeom>
        </p:spPr>
      </p:pic>
      <p:sp>
        <p:nvSpPr>
          <p:cNvPr id="7" name="Title 1">
            <a:extLst>
              <a:ext uri="{FF2B5EF4-FFF2-40B4-BE49-F238E27FC236}">
                <a16:creationId xmlns:a16="http://schemas.microsoft.com/office/drawing/2014/main" xmlns="" id="{98FFD2AF-B9CA-9B31-7CF4-14867A15CB8B}"/>
              </a:ext>
            </a:extLst>
          </p:cNvPr>
          <p:cNvSpPr txBox="1">
            <a:spLocks/>
          </p:cNvSpPr>
          <p:nvPr/>
        </p:nvSpPr>
        <p:spPr>
          <a:xfrm>
            <a:off x="429368" y="373231"/>
            <a:ext cx="8263890" cy="1030573"/>
          </a:xfrm>
          <a:prstGeom prst="rect">
            <a:avLst/>
          </a:prstGeom>
        </p:spPr>
        <p:txBody>
          <a:bodyPr vert="horz" lIns="91440" tIns="45720" rIns="91440" bIns="45720" rtlCol="0" anchor="b">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700" dirty="0"/>
              <a:t>Reason 3: I don’t know how it works</a:t>
            </a:r>
            <a:endParaRPr lang="en-IE" sz="4700" dirty="0"/>
          </a:p>
        </p:txBody>
      </p:sp>
    </p:spTree>
    <p:extLst>
      <p:ext uri="{BB962C8B-B14F-4D97-AF65-F5344CB8AC3E}">
        <p14:creationId xmlns:p14="http://schemas.microsoft.com/office/powerpoint/2010/main" val="19151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pPr algn="l"/>
            <a:r>
              <a:rPr lang="en-US" sz="4700" dirty="0"/>
              <a:t>Reason 4: I am too young</a:t>
            </a:r>
            <a:endParaRPr lang="en-IE" sz="4700" dirty="0"/>
          </a:p>
        </p:txBody>
      </p:sp>
      <p:sp>
        <p:nvSpPr>
          <p:cNvPr id="3" name="Content Placeholder 2"/>
          <p:cNvSpPr>
            <a:spLocks noGrp="1"/>
          </p:cNvSpPr>
          <p:nvPr>
            <p:ph idx="1"/>
          </p:nvPr>
        </p:nvSpPr>
        <p:spPr>
          <a:xfrm>
            <a:off x="628650" y="1929384"/>
            <a:ext cx="4951462" cy="3932327"/>
          </a:xfrm>
        </p:spPr>
        <p:txBody>
          <a:bodyPr>
            <a:normAutofit fontScale="92500" lnSpcReduction="10000"/>
          </a:bodyPr>
          <a:lstStyle/>
          <a:p>
            <a:pPr marL="0" indent="0">
              <a:buNone/>
            </a:pPr>
            <a:r>
              <a:rPr lang="en-IE" sz="2400" dirty="0"/>
              <a:t>Once you turn </a:t>
            </a:r>
            <a:r>
              <a:rPr lang="en-IE" sz="2400" b="1" dirty="0"/>
              <a:t>18</a:t>
            </a:r>
            <a:r>
              <a:rPr lang="en-IE" sz="2400" dirty="0"/>
              <a:t>, you’re all set to become part of the blood donor team.</a:t>
            </a:r>
          </a:p>
          <a:p>
            <a:pPr marL="0" indent="0">
              <a:buNone/>
            </a:pPr>
            <a:endParaRPr lang="en-IE" sz="2400" dirty="0"/>
          </a:p>
          <a:p>
            <a:pPr marL="0" indent="0">
              <a:buNone/>
            </a:pPr>
            <a:r>
              <a:rPr lang="en-IE" sz="2400" dirty="0"/>
              <a:t>Until then, help promote blood donation! Rally your friends and family to start saving lives.</a:t>
            </a:r>
          </a:p>
          <a:p>
            <a:pPr marL="0" indent="0">
              <a:buNone/>
            </a:pPr>
            <a:endParaRPr lang="en-IE" sz="2400" dirty="0"/>
          </a:p>
          <a:p>
            <a:pPr marL="0" indent="0">
              <a:buNone/>
            </a:pPr>
            <a:r>
              <a:rPr lang="en-IE" sz="2400" dirty="0"/>
              <a:t>For some procedures, like bone marrow transplants, products from younger donors can actually result in better outcomes for the patient!</a:t>
            </a:r>
          </a:p>
        </p:txBody>
      </p:sp>
      <p:pic>
        <p:nvPicPr>
          <p:cNvPr id="5" name="Picture 4">
            <a:extLst>
              <a:ext uri="{FF2B5EF4-FFF2-40B4-BE49-F238E27FC236}">
                <a16:creationId xmlns:a16="http://schemas.microsoft.com/office/drawing/2014/main" xmlns="" id="{1CEE94AE-C77B-115E-BE4F-4E421416366F}"/>
              </a:ext>
            </a:extLst>
          </p:cNvPr>
          <p:cNvPicPr>
            <a:picLocks noChangeAspect="1"/>
          </p:cNvPicPr>
          <p:nvPr/>
        </p:nvPicPr>
        <p:blipFill>
          <a:blip r:embed="rId2"/>
          <a:stretch>
            <a:fillRect/>
          </a:stretch>
        </p:blipFill>
        <p:spPr>
          <a:xfrm>
            <a:off x="6156177" y="2055814"/>
            <a:ext cx="2180328" cy="3805898"/>
          </a:xfrm>
          <a:prstGeom prst="rect">
            <a:avLst/>
          </a:prstGeom>
        </p:spPr>
      </p:pic>
      <p:pic>
        <p:nvPicPr>
          <p:cNvPr id="4" name="Picture 3">
            <a:extLst>
              <a:ext uri="{FF2B5EF4-FFF2-40B4-BE49-F238E27FC236}">
                <a16:creationId xmlns:a16="http://schemas.microsoft.com/office/drawing/2014/main" xmlns="" id="{4891CFCB-594A-3FA4-3520-FDDCD56255D2}"/>
              </a:ext>
            </a:extLst>
          </p:cNvPr>
          <p:cNvPicPr>
            <a:picLocks noChangeAspect="1"/>
          </p:cNvPicPr>
          <p:nvPr/>
        </p:nvPicPr>
        <p:blipFill>
          <a:blip r:embed="rId3"/>
          <a:stretch>
            <a:fillRect/>
          </a:stretch>
        </p:blipFill>
        <p:spPr>
          <a:xfrm>
            <a:off x="372905" y="5861711"/>
            <a:ext cx="1836189" cy="667105"/>
          </a:xfrm>
          <a:prstGeom prst="rect">
            <a:avLst/>
          </a:prstGeom>
        </p:spPr>
      </p:pic>
    </p:spTree>
    <p:extLst>
      <p:ext uri="{BB962C8B-B14F-4D97-AF65-F5344CB8AC3E}">
        <p14:creationId xmlns:p14="http://schemas.microsoft.com/office/powerpoint/2010/main" val="12365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958CB5C5-FAB9-A68B-3A6C-542B87349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CE3A8D6-4E19-59C6-ECB8-6413C6E403C0}"/>
              </a:ext>
            </a:extLst>
          </p:cNvPr>
          <p:cNvSpPr>
            <a:spLocks noGrp="1"/>
          </p:cNvSpPr>
          <p:nvPr>
            <p:ph type="title"/>
          </p:nvPr>
        </p:nvSpPr>
        <p:spPr>
          <a:xfrm>
            <a:off x="323528" y="365125"/>
            <a:ext cx="9145016" cy="1325563"/>
          </a:xfrm>
        </p:spPr>
        <p:txBody>
          <a:bodyPr>
            <a:normAutofit/>
          </a:bodyPr>
          <a:lstStyle/>
          <a:p>
            <a:pPr algn="l"/>
            <a:r>
              <a:rPr lang="en-US" sz="4300" dirty="0"/>
              <a:t>Reason 5: I don’t know my blood type</a:t>
            </a:r>
            <a:endParaRPr lang="en-IE" sz="4300" dirty="0"/>
          </a:p>
        </p:txBody>
      </p:sp>
      <p:sp>
        <p:nvSpPr>
          <p:cNvPr id="3" name="Content Placeholder 2">
            <a:extLst>
              <a:ext uri="{FF2B5EF4-FFF2-40B4-BE49-F238E27FC236}">
                <a16:creationId xmlns:a16="http://schemas.microsoft.com/office/drawing/2014/main" xmlns="" id="{9AC87ADA-5F60-6EEC-A8DF-9920BA57D5EE}"/>
              </a:ext>
            </a:extLst>
          </p:cNvPr>
          <p:cNvSpPr>
            <a:spLocks noGrp="1"/>
          </p:cNvSpPr>
          <p:nvPr>
            <p:ph idx="1"/>
          </p:nvPr>
        </p:nvSpPr>
        <p:spPr>
          <a:xfrm>
            <a:off x="539552" y="1916832"/>
            <a:ext cx="8064896" cy="4251960"/>
          </a:xfrm>
        </p:spPr>
        <p:txBody>
          <a:bodyPr>
            <a:normAutofit/>
          </a:bodyPr>
          <a:lstStyle/>
          <a:p>
            <a:pPr marL="0" indent="0">
              <a:lnSpc>
                <a:spcPct val="90000"/>
              </a:lnSpc>
              <a:buNone/>
            </a:pPr>
            <a:r>
              <a:rPr lang="en-IE" sz="2400" dirty="0"/>
              <a:t>No worries! When we take your blood, we do a blood grouping test in our labs to find out your blood type. Once we know it, we let you know and keep a record for you. </a:t>
            </a:r>
          </a:p>
          <a:p>
            <a:pPr marL="0" indent="0">
              <a:lnSpc>
                <a:spcPct val="90000"/>
              </a:lnSpc>
              <a:buNone/>
            </a:pPr>
            <a:endParaRPr lang="en-IE" sz="2400" dirty="0"/>
          </a:p>
          <a:p>
            <a:pPr marL="0" indent="0">
              <a:lnSpc>
                <a:spcPct val="90000"/>
              </a:lnSpc>
              <a:buNone/>
            </a:pPr>
            <a:r>
              <a:rPr lang="en-IE" sz="2400" dirty="0"/>
              <a:t>Plus, after your first donation, we’ll send you a donor card with this info. </a:t>
            </a:r>
          </a:p>
        </p:txBody>
      </p:sp>
      <p:pic>
        <p:nvPicPr>
          <p:cNvPr id="5" name="Picture 4" descr="A blue and green rectangle with white letters&#10;&#10;AI-generated content may be incorrect.">
            <a:extLst>
              <a:ext uri="{FF2B5EF4-FFF2-40B4-BE49-F238E27FC236}">
                <a16:creationId xmlns:a16="http://schemas.microsoft.com/office/drawing/2014/main" xmlns="" id="{99233E74-CA77-3D88-E5E9-051F72845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037" y="4300111"/>
            <a:ext cx="7635926" cy="1197122"/>
          </a:xfrm>
          <a:prstGeom prst="rect">
            <a:avLst/>
          </a:prstGeom>
        </p:spPr>
      </p:pic>
      <p:pic>
        <p:nvPicPr>
          <p:cNvPr id="4" name="Picture 3">
            <a:extLst>
              <a:ext uri="{FF2B5EF4-FFF2-40B4-BE49-F238E27FC236}">
                <a16:creationId xmlns:a16="http://schemas.microsoft.com/office/drawing/2014/main" xmlns="" id="{90DB0537-F3A9-F555-3A9E-FA9689808650}"/>
              </a:ext>
            </a:extLst>
          </p:cNvPr>
          <p:cNvPicPr>
            <a:picLocks noChangeAspect="1"/>
          </p:cNvPicPr>
          <p:nvPr/>
        </p:nvPicPr>
        <p:blipFill>
          <a:blip r:embed="rId3"/>
          <a:stretch>
            <a:fillRect/>
          </a:stretch>
        </p:blipFill>
        <p:spPr>
          <a:xfrm>
            <a:off x="372905" y="5861711"/>
            <a:ext cx="1836189" cy="667105"/>
          </a:xfrm>
          <a:prstGeom prst="rect">
            <a:avLst/>
          </a:prstGeom>
        </p:spPr>
      </p:pic>
    </p:spTree>
    <p:extLst>
      <p:ext uri="{BB962C8B-B14F-4D97-AF65-F5344CB8AC3E}">
        <p14:creationId xmlns:p14="http://schemas.microsoft.com/office/powerpoint/2010/main" val="217058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7F27C333-20CF-D904-57A5-B11A69548F5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CBC3FF5-9B0E-6968-72B4-ABB2D324865A}"/>
              </a:ext>
            </a:extLst>
          </p:cNvPr>
          <p:cNvSpPr>
            <a:spLocks noGrp="1"/>
          </p:cNvSpPr>
          <p:nvPr>
            <p:ph type="title"/>
          </p:nvPr>
        </p:nvSpPr>
        <p:spPr>
          <a:xfrm>
            <a:off x="878305" y="1396686"/>
            <a:ext cx="2430380" cy="4064628"/>
          </a:xfrm>
        </p:spPr>
        <p:txBody>
          <a:bodyPr>
            <a:normAutofit/>
          </a:bodyPr>
          <a:lstStyle/>
          <a:p>
            <a:r>
              <a:rPr lang="en-GB">
                <a:solidFill>
                  <a:srgbClr val="FFFFFF"/>
                </a:solidFill>
              </a:rPr>
              <a:t>Barriers to Giving Blood</a:t>
            </a:r>
            <a:endParaRPr lang="en-IE">
              <a:solidFill>
                <a:srgbClr val="FFFFFF"/>
              </a:solidFill>
            </a:endParaRP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4052E8E0-5360-BC81-9D0F-7AE8CE704515}"/>
              </a:ext>
            </a:extLst>
          </p:cNvPr>
          <p:cNvSpPr>
            <a:spLocks noGrp="1"/>
          </p:cNvSpPr>
          <p:nvPr>
            <p:ph idx="1"/>
          </p:nvPr>
        </p:nvSpPr>
        <p:spPr>
          <a:xfrm>
            <a:off x="4027614" y="1396686"/>
            <a:ext cx="4152298" cy="4064628"/>
          </a:xfrm>
        </p:spPr>
        <p:txBody>
          <a:bodyPr>
            <a:normAutofit fontScale="92500"/>
          </a:bodyPr>
          <a:lstStyle/>
          <a:p>
            <a:pPr marL="0" indent="0">
              <a:buNone/>
            </a:pPr>
            <a:r>
              <a:rPr lang="en-US" dirty="0"/>
              <a:t>Let’s address some of the most common reasons people are </a:t>
            </a:r>
            <a:r>
              <a:rPr lang="en-US" b="1" dirty="0"/>
              <a:t>unable</a:t>
            </a:r>
            <a:r>
              <a:rPr lang="en-US" dirty="0"/>
              <a:t> to give blood.</a:t>
            </a:r>
          </a:p>
          <a:p>
            <a:pPr marL="0" indent="0">
              <a:buNone/>
            </a:pPr>
            <a:endParaRPr lang="en-US" dirty="0"/>
          </a:p>
          <a:p>
            <a:pPr marL="0" indent="0">
              <a:buNone/>
            </a:pPr>
            <a:r>
              <a:rPr lang="en-US" dirty="0"/>
              <a:t>Here are some common things people think about eligibility to give blood:</a:t>
            </a:r>
            <a:endParaRPr lang="en-IE" dirty="0"/>
          </a:p>
        </p:txBody>
      </p:sp>
    </p:spTree>
    <p:extLst>
      <p:ext uri="{BB962C8B-B14F-4D97-AF65-F5344CB8AC3E}">
        <p14:creationId xmlns:p14="http://schemas.microsoft.com/office/powerpoint/2010/main" val="14737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gn="l"/>
            <a:r>
              <a:rPr lang="en-US" sz="4000" dirty="0">
                <a:solidFill>
                  <a:srgbClr val="FFFFFF"/>
                </a:solidFill>
              </a:rPr>
              <a:t>You can’t donate if you have a tattoo or piercing…</a:t>
            </a:r>
            <a:endParaRPr lang="en-GB" sz="4000"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lang="en-GB" dirty="0"/>
              <a:t>FALSE!</a:t>
            </a:r>
          </a:p>
          <a:p>
            <a:endParaRPr lang="en-GB" dirty="0"/>
          </a:p>
          <a:p>
            <a:pPr marL="0" indent="0">
              <a:buNone/>
            </a:pPr>
            <a:r>
              <a:rPr lang="en-IE" dirty="0"/>
              <a:t>If you've gotten a tattoo or piercing, you can donate again after 4 months.</a:t>
            </a:r>
            <a:endParaRPr lang="en-GB" dirty="0"/>
          </a:p>
        </p:txBody>
      </p:sp>
    </p:spTree>
    <p:extLst>
      <p:ext uri="{BB962C8B-B14F-4D97-AF65-F5344CB8AC3E}">
        <p14:creationId xmlns:p14="http://schemas.microsoft.com/office/powerpoint/2010/main" val="38587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gn="l"/>
            <a:r>
              <a:rPr lang="en-US" sz="4000" dirty="0">
                <a:solidFill>
                  <a:srgbClr val="FFFFFF"/>
                </a:solidFill>
              </a:rPr>
              <a:t>Donors who smoke cannot give blood…</a:t>
            </a:r>
            <a:endParaRPr lang="en-GB" sz="4000"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lang="en-GB" dirty="0"/>
              <a:t>FALSE!</a:t>
            </a:r>
          </a:p>
          <a:p>
            <a:pPr marL="0" indent="0">
              <a:buNone/>
            </a:pPr>
            <a:endParaRPr lang="en-GB" dirty="0"/>
          </a:p>
          <a:p>
            <a:pPr marL="0" indent="0">
              <a:buNone/>
            </a:pPr>
            <a:r>
              <a:rPr lang="en-US" dirty="0"/>
              <a:t>A common myth, but completely incorrect. Smoking has nothing to do with blood donation.</a:t>
            </a:r>
            <a:endParaRPr lang="en-GB" dirty="0"/>
          </a:p>
        </p:txBody>
      </p:sp>
    </p:spTree>
    <p:extLst>
      <p:ext uri="{BB962C8B-B14F-4D97-AF65-F5344CB8AC3E}">
        <p14:creationId xmlns:p14="http://schemas.microsoft.com/office/powerpoint/2010/main" val="284706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gn="l">
              <a:lnSpc>
                <a:spcPct val="90000"/>
              </a:lnSpc>
            </a:pPr>
            <a:r>
              <a:rPr lang="en-US" sz="4000" dirty="0">
                <a:solidFill>
                  <a:srgbClr val="FFFFFF"/>
                </a:solidFill>
              </a:rPr>
              <a:t>Donor might not weigh enough to give blood…</a:t>
            </a:r>
            <a:endParaRPr lang="en-GB" sz="4000"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lnSpcReduction="10000"/>
          </a:bodyPr>
          <a:lstStyle/>
          <a:p>
            <a:pPr marL="0" indent="0">
              <a:lnSpc>
                <a:spcPct val="90000"/>
              </a:lnSpc>
              <a:buNone/>
            </a:pPr>
            <a:r>
              <a:rPr lang="en-GB" dirty="0"/>
              <a:t>TRUE!</a:t>
            </a:r>
          </a:p>
          <a:p>
            <a:pPr marL="0" indent="0">
              <a:lnSpc>
                <a:spcPct val="90000"/>
              </a:lnSpc>
              <a:buNone/>
            </a:pPr>
            <a:endParaRPr lang="en-GB" dirty="0"/>
          </a:p>
          <a:p>
            <a:pPr marL="0" indent="0">
              <a:lnSpc>
                <a:spcPct val="90000"/>
              </a:lnSpc>
              <a:buNone/>
            </a:pPr>
            <a:r>
              <a:rPr lang="en-IE" dirty="0"/>
              <a:t>Blood donors must weigh between 50 and 158 kg. </a:t>
            </a:r>
          </a:p>
          <a:p>
            <a:pPr marL="0" indent="0">
              <a:lnSpc>
                <a:spcPct val="90000"/>
              </a:lnSpc>
              <a:buNone/>
            </a:pPr>
            <a:endParaRPr lang="en-IE" dirty="0"/>
          </a:p>
          <a:p>
            <a:pPr marL="0" indent="0">
              <a:lnSpc>
                <a:spcPct val="90000"/>
              </a:lnSpc>
              <a:buNone/>
            </a:pPr>
            <a:r>
              <a:rPr lang="en-IE" dirty="0"/>
              <a:t>Females or trans-males under 26 may require a blood volume check. If you're shorter than 168 cm and weigh less than 65 kg, we will do a quick calculation to assess your eligibility. </a:t>
            </a:r>
            <a:endParaRPr lang="en-US" dirty="0"/>
          </a:p>
        </p:txBody>
      </p:sp>
    </p:spTree>
    <p:extLst>
      <p:ext uri="{BB962C8B-B14F-4D97-AF65-F5344CB8AC3E}">
        <p14:creationId xmlns:p14="http://schemas.microsoft.com/office/powerpoint/2010/main" val="22136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9369" y="238539"/>
            <a:ext cx="3638575" cy="1434415"/>
          </a:xfrm>
        </p:spPr>
        <p:txBody>
          <a:bodyPr vert="horz" lIns="91440" tIns="45720" rIns="91440" bIns="45720" rtlCol="0" anchor="b">
            <a:normAutofit/>
          </a:bodyPr>
          <a:lstStyle/>
          <a:p>
            <a:pPr algn="l">
              <a:lnSpc>
                <a:spcPct val="90000"/>
              </a:lnSpc>
            </a:pPr>
            <a:r>
              <a:rPr lang="en-US" sz="4700" dirty="0"/>
              <a:t>Estimated Blood Volume</a:t>
            </a:r>
          </a:p>
        </p:txBody>
      </p:sp>
      <p:sp>
        <p:nvSpPr>
          <p:cNvPr id="3088"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29369" y="2071316"/>
            <a:ext cx="2342431" cy="411917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900" dirty="0"/>
              <a:t>This calculation ensures you have enough blood volume for safe donation, similar to ensuring there is enough fuel for a road trip.</a:t>
            </a:r>
          </a:p>
        </p:txBody>
      </p:sp>
      <p:pic>
        <p:nvPicPr>
          <p:cNvPr id="3074" name="Picture 2" descr="Information"/>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4656" r="5430" b="-3"/>
          <a:stretch>
            <a:fillRect/>
          </a:stretch>
        </p:blipFill>
        <p:spPr bwMode="auto">
          <a:xfrm>
            <a:off x="4355976" y="116632"/>
            <a:ext cx="4650134" cy="64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88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gn="l"/>
            <a:r>
              <a:rPr lang="en-GB" sz="4000" dirty="0">
                <a:solidFill>
                  <a:srgbClr val="FFFFFF"/>
                </a:solidFill>
              </a:rPr>
              <a:t>LGBTQ+ people cannot donate…</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lang="en-GB" dirty="0"/>
              <a:t>FALSE!</a:t>
            </a:r>
          </a:p>
          <a:p>
            <a:pPr marL="0" indent="0">
              <a:buNone/>
            </a:pPr>
            <a:endParaRPr lang="en-GB" dirty="0"/>
          </a:p>
          <a:p>
            <a:pPr marL="0" indent="0">
              <a:buNone/>
            </a:pPr>
            <a:r>
              <a:rPr lang="en-US" dirty="0"/>
              <a:t>Each donor’s eligibility to donate is assessed on a person-by-person basis in relation to sexual history and risk. </a:t>
            </a:r>
            <a:endParaRPr lang="en-GB" dirty="0"/>
          </a:p>
        </p:txBody>
      </p:sp>
    </p:spTree>
    <p:extLst>
      <p:ext uri="{BB962C8B-B14F-4D97-AF65-F5344CB8AC3E}">
        <p14:creationId xmlns:p14="http://schemas.microsoft.com/office/powerpoint/2010/main" val="11903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Autofit/>
          </a:bodyPr>
          <a:lstStyle/>
          <a:p>
            <a:pPr algn="l">
              <a:lnSpc>
                <a:spcPct val="90000"/>
              </a:lnSpc>
            </a:pPr>
            <a:r>
              <a:rPr lang="en-US" sz="4000" dirty="0">
                <a:solidFill>
                  <a:srgbClr val="FFFFFF"/>
                </a:solidFill>
              </a:rPr>
              <a:t>Donors who have had an STI can’t donate…</a:t>
            </a:r>
            <a:endParaRPr lang="en-GB" sz="4000"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lang="en-GB" dirty="0"/>
              <a:t>It depends which Sexually Transmitted Infection!</a:t>
            </a:r>
          </a:p>
          <a:p>
            <a:pPr marL="0" indent="0">
              <a:buNone/>
            </a:pPr>
            <a:endParaRPr lang="en-GB" dirty="0"/>
          </a:p>
          <a:p>
            <a:pPr marL="0" indent="0">
              <a:buNone/>
            </a:pPr>
            <a:r>
              <a:rPr lang="en-US" dirty="0"/>
              <a:t>Visit our website to find specific information about </a:t>
            </a:r>
            <a:r>
              <a:rPr lang="en-US" dirty="0" smtClean="0"/>
              <a:t>STIs and eligibility. </a:t>
            </a:r>
            <a:endParaRPr lang="en-US" dirty="0"/>
          </a:p>
        </p:txBody>
      </p:sp>
    </p:spTree>
    <p:extLst>
      <p:ext uri="{BB962C8B-B14F-4D97-AF65-F5344CB8AC3E}">
        <p14:creationId xmlns:p14="http://schemas.microsoft.com/office/powerpoint/2010/main" val="98925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a:solidFill>
                  <a:schemeClr val="bg1"/>
                </a:solidFill>
              </a:rPr>
              <a:t>Why Give Blood?</a:t>
            </a:r>
            <a:endParaRPr lang="en-IE" dirty="0">
              <a:solidFill>
                <a:schemeClr val="bg1"/>
              </a:solidFill>
            </a:endParaRP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474" y="1691337"/>
            <a:ext cx="6156176" cy="338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5562" y="5229200"/>
            <a:ext cx="4572000" cy="276999"/>
          </a:xfrm>
          <a:prstGeom prst="rect">
            <a:avLst/>
          </a:prstGeom>
        </p:spPr>
        <p:txBody>
          <a:bodyPr>
            <a:spAutoFit/>
          </a:bodyPr>
          <a:lstStyle/>
          <a:p>
            <a:pPr algn="ctr"/>
            <a:r>
              <a:rPr lang="en-IE" sz="1200" dirty="0">
                <a:solidFill>
                  <a:schemeClr val="bg1"/>
                </a:solidFill>
              </a:rPr>
              <a:t>https://youtu.be/VZ3ezg-Uq0Y</a:t>
            </a:r>
          </a:p>
        </p:txBody>
      </p:sp>
    </p:spTree>
    <p:extLst>
      <p:ext uri="{BB962C8B-B14F-4D97-AF65-F5344CB8AC3E}">
        <p14:creationId xmlns:p14="http://schemas.microsoft.com/office/powerpoint/2010/main" val="3111527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gn="l"/>
            <a:r>
              <a:rPr lang="en-GB" sz="4000" dirty="0">
                <a:solidFill>
                  <a:srgbClr val="FFFFFF"/>
                </a:solidFill>
              </a:rPr>
              <a:t>Donors cannot drink alcohol…</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lnSpc>
                <a:spcPct val="90000"/>
              </a:lnSpc>
              <a:buNone/>
            </a:pPr>
            <a:r>
              <a:rPr lang="en-GB" sz="3000" dirty="0"/>
              <a:t>FALSE… but you shouldn’t drink on the day you donate!</a:t>
            </a:r>
          </a:p>
          <a:p>
            <a:pPr marL="0" indent="0">
              <a:lnSpc>
                <a:spcPct val="90000"/>
              </a:lnSpc>
              <a:buNone/>
            </a:pPr>
            <a:endParaRPr lang="en-IE" sz="3000" dirty="0"/>
          </a:p>
          <a:p>
            <a:pPr marL="0" indent="0">
              <a:lnSpc>
                <a:spcPct val="90000"/>
              </a:lnSpc>
              <a:buNone/>
            </a:pPr>
            <a:r>
              <a:rPr lang="en-IE" sz="3000" dirty="0"/>
              <a:t>Drinking alcohol before or after donating isn't a good idea.</a:t>
            </a:r>
          </a:p>
          <a:p>
            <a:pPr marL="0" indent="0">
              <a:lnSpc>
                <a:spcPct val="90000"/>
              </a:lnSpc>
              <a:buNone/>
            </a:pPr>
            <a:endParaRPr lang="en-IE" sz="3000" dirty="0"/>
          </a:p>
          <a:p>
            <a:pPr marL="0" indent="0">
              <a:lnSpc>
                <a:spcPct val="90000"/>
              </a:lnSpc>
              <a:buNone/>
            </a:pPr>
            <a:r>
              <a:rPr lang="en-IE" sz="3000" dirty="0"/>
              <a:t>When you're under the influence, you can't give proper consent to donate. Plus, alcohol can dehydrate you, which makes you more likely to faint and feel unwell.</a:t>
            </a:r>
            <a:endParaRPr lang="en-GB" sz="3000" dirty="0"/>
          </a:p>
        </p:txBody>
      </p:sp>
    </p:spTree>
    <p:extLst>
      <p:ext uri="{BB962C8B-B14F-4D97-AF65-F5344CB8AC3E}">
        <p14:creationId xmlns:p14="http://schemas.microsoft.com/office/powerpoint/2010/main" val="177725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gn="l">
              <a:lnSpc>
                <a:spcPct val="90000"/>
              </a:lnSpc>
            </a:pPr>
            <a:r>
              <a:rPr lang="en-GB" sz="4000" dirty="0">
                <a:solidFill>
                  <a:srgbClr val="FFFFFF"/>
                </a:solidFill>
              </a:rPr>
              <a:t>Donors cannot donate if they have ever taken drugs…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lnSpc>
                <a:spcPct val="90000"/>
              </a:lnSpc>
              <a:buNone/>
            </a:pPr>
            <a:r>
              <a:rPr lang="en-GB" sz="3000" dirty="0"/>
              <a:t>FALSE… unless they have injected drugs.</a:t>
            </a:r>
          </a:p>
          <a:p>
            <a:pPr marL="0" indent="0">
              <a:lnSpc>
                <a:spcPct val="90000"/>
              </a:lnSpc>
              <a:buNone/>
            </a:pPr>
            <a:endParaRPr lang="en-GB" sz="3000" dirty="0"/>
          </a:p>
          <a:p>
            <a:pPr marL="0" indent="0">
              <a:lnSpc>
                <a:spcPct val="90000"/>
              </a:lnSpc>
              <a:buNone/>
            </a:pPr>
            <a:r>
              <a:rPr lang="en-IE" sz="3000" dirty="0"/>
              <a:t>If you've taken non-prescription drugs, you can't give valid consent to donate. How long you need to wait before donating depends on the type of drug and how </a:t>
            </a:r>
            <a:r>
              <a:rPr lang="en-IE" sz="3000" dirty="0" smtClean="0"/>
              <a:t>it was used. </a:t>
            </a:r>
            <a:endParaRPr lang="en-IE" sz="3000" dirty="0"/>
          </a:p>
          <a:p>
            <a:pPr marL="0" indent="0">
              <a:lnSpc>
                <a:spcPct val="90000"/>
              </a:lnSpc>
              <a:buNone/>
            </a:pPr>
            <a:endParaRPr lang="en-IE" sz="3000" dirty="0"/>
          </a:p>
          <a:p>
            <a:pPr marL="0" indent="0">
              <a:lnSpc>
                <a:spcPct val="90000"/>
              </a:lnSpc>
              <a:buNone/>
            </a:pPr>
            <a:r>
              <a:rPr lang="en-IE" sz="3000" dirty="0"/>
              <a:t>If you've ever used injected drugs, you can't donate at all.</a:t>
            </a:r>
            <a:endParaRPr lang="en-US" sz="3000" dirty="0"/>
          </a:p>
        </p:txBody>
      </p:sp>
    </p:spTree>
    <p:extLst>
      <p:ext uri="{BB962C8B-B14F-4D97-AF65-F5344CB8AC3E}">
        <p14:creationId xmlns:p14="http://schemas.microsoft.com/office/powerpoint/2010/main" val="24949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gn="l">
              <a:lnSpc>
                <a:spcPct val="90000"/>
              </a:lnSpc>
            </a:pPr>
            <a:r>
              <a:rPr lang="en-GB" sz="4000" dirty="0">
                <a:solidFill>
                  <a:srgbClr val="FFFFFF"/>
                </a:solidFill>
              </a:rPr>
              <a:t>Donors who have travelled or lived  abroad cannot donate…</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lnSpcReduction="10000"/>
          </a:bodyPr>
          <a:lstStyle/>
          <a:p>
            <a:pPr marL="0" indent="0">
              <a:lnSpc>
                <a:spcPct val="90000"/>
              </a:lnSpc>
              <a:buNone/>
            </a:pPr>
            <a:r>
              <a:rPr lang="en-GB" sz="2500" dirty="0"/>
              <a:t>FALSE… but sometimes temporarily TRUE!</a:t>
            </a:r>
          </a:p>
          <a:p>
            <a:pPr marL="0" indent="0">
              <a:lnSpc>
                <a:spcPct val="90000"/>
              </a:lnSpc>
              <a:buNone/>
            </a:pPr>
            <a:endParaRPr lang="en-GB" sz="2500" dirty="0"/>
          </a:p>
          <a:p>
            <a:pPr marL="0" indent="0">
              <a:lnSpc>
                <a:spcPct val="90000"/>
              </a:lnSpc>
              <a:buNone/>
            </a:pPr>
            <a:r>
              <a:rPr lang="en-IE" sz="2500" dirty="0"/>
              <a:t>Depending on where you've been, you might need to wait a bit—anywhere from 28 days to a year before you can donate blood again. </a:t>
            </a:r>
            <a:br>
              <a:rPr lang="en-IE" sz="2500" dirty="0"/>
            </a:br>
            <a:r>
              <a:rPr lang="en-IE" sz="2500" dirty="0"/>
              <a:t/>
            </a:r>
            <a:br>
              <a:rPr lang="en-IE" sz="2500" dirty="0"/>
            </a:br>
            <a:r>
              <a:rPr lang="en-IE" sz="2500" dirty="0"/>
              <a:t>Travel to certain countries outside of Ireland can increase the risk of spreading illnesses like Malaria, the Zika Virus, or even the West Nile Virus to already sick patients.</a:t>
            </a:r>
          </a:p>
          <a:p>
            <a:pPr marL="0" indent="0">
              <a:lnSpc>
                <a:spcPct val="90000"/>
              </a:lnSpc>
              <a:buNone/>
            </a:pPr>
            <a:r>
              <a:rPr lang="en-IE" sz="2500" dirty="0"/>
              <a:t/>
            </a:r>
            <a:br>
              <a:rPr lang="en-IE" sz="2500" dirty="0"/>
            </a:br>
            <a:r>
              <a:rPr lang="en-IE" sz="2500" dirty="0"/>
              <a:t>Check out our website for all the details.</a:t>
            </a:r>
            <a:endParaRPr lang="en-GB" sz="2500" dirty="0"/>
          </a:p>
        </p:txBody>
      </p:sp>
    </p:spTree>
    <p:extLst>
      <p:ext uri="{BB962C8B-B14F-4D97-AF65-F5344CB8AC3E}">
        <p14:creationId xmlns:p14="http://schemas.microsoft.com/office/powerpoint/2010/main" val="395942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gn="l"/>
            <a:r>
              <a:rPr lang="en-US" sz="4000" dirty="0">
                <a:solidFill>
                  <a:srgbClr val="FFFFFF"/>
                </a:solidFill>
              </a:rPr>
              <a:t>Donors who lived in the UK cannot give blood…</a:t>
            </a:r>
            <a:endParaRPr lang="en-GB" sz="4000"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lang="en-GB" dirty="0"/>
              <a:t>FALSE!</a:t>
            </a:r>
          </a:p>
          <a:p>
            <a:pPr marL="0" indent="0">
              <a:buNone/>
            </a:pPr>
            <a:endParaRPr lang="en-GB" dirty="0"/>
          </a:p>
          <a:p>
            <a:pPr marL="0" indent="0">
              <a:buNone/>
            </a:pPr>
            <a:r>
              <a:rPr lang="en-US" dirty="0"/>
              <a:t>This used to be the case, but changed in 2019! Many people still don’t know, so please tell your parents and help spread the word. </a:t>
            </a:r>
          </a:p>
        </p:txBody>
      </p:sp>
    </p:spTree>
    <p:extLst>
      <p:ext uri="{BB962C8B-B14F-4D97-AF65-F5344CB8AC3E}">
        <p14:creationId xmlns:p14="http://schemas.microsoft.com/office/powerpoint/2010/main" val="214439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gn="l"/>
            <a:r>
              <a:rPr lang="en-US" sz="4000" dirty="0">
                <a:solidFill>
                  <a:srgbClr val="FFFFFF"/>
                </a:solidFill>
              </a:rPr>
              <a:t>Donors who had jaundice cannot give blood…</a:t>
            </a:r>
            <a:endParaRPr lang="en-GB" sz="4000"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lang="en-GB"/>
              <a:t>FALSE!</a:t>
            </a:r>
          </a:p>
          <a:p>
            <a:pPr marL="0" indent="0">
              <a:buNone/>
            </a:pPr>
            <a:endParaRPr lang="en-GB"/>
          </a:p>
          <a:p>
            <a:pPr marL="0" indent="0">
              <a:buNone/>
            </a:pPr>
            <a:r>
              <a:rPr lang="en-US"/>
              <a:t>This is more likely to have affected your parents, but if you had jaundice before you turned 13, then you’re good to go. </a:t>
            </a:r>
            <a:endParaRPr lang="en-GB"/>
          </a:p>
        </p:txBody>
      </p:sp>
    </p:spTree>
    <p:extLst>
      <p:ext uri="{BB962C8B-B14F-4D97-AF65-F5344CB8AC3E}">
        <p14:creationId xmlns:p14="http://schemas.microsoft.com/office/powerpoint/2010/main" val="4991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3528392"/>
          </a:xfrm>
        </p:spPr>
        <p:txBody>
          <a:bodyPr>
            <a:noAutofit/>
          </a:bodyPr>
          <a:lstStyle/>
          <a:p>
            <a:r>
              <a:rPr lang="en-GB" sz="7400" dirty="0">
                <a:solidFill>
                  <a:schemeClr val="bg1"/>
                </a:solidFill>
              </a:rPr>
              <a:t>Ireland Needs More Young Donors!</a:t>
            </a:r>
          </a:p>
        </p:txBody>
      </p:sp>
      <p:pic>
        <p:nvPicPr>
          <p:cNvPr id="4" name="Picture 3">
            <a:extLst>
              <a:ext uri="{FF2B5EF4-FFF2-40B4-BE49-F238E27FC236}">
                <a16:creationId xmlns:a16="http://schemas.microsoft.com/office/drawing/2014/main" xmlns="" id="{F9E1774B-EE6A-F683-EF4E-E6995AC01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24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3DEC4253-65FA-348A-09C2-A09D4C57D39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xmlns="" id="{3301E07F-4F79-4B58-8698-EF24DC1ECD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c 12">
            <a:extLst>
              <a:ext uri="{FF2B5EF4-FFF2-40B4-BE49-F238E27FC236}">
                <a16:creationId xmlns:a16="http://schemas.microsoft.com/office/drawing/2014/main" xmlns="" id="{E58B2195-5055-402F-A3E7-53FF0E4980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4377" y="775849"/>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A7C1120-CF5C-77B6-4866-321C22E1BEAE}"/>
              </a:ext>
            </a:extLst>
          </p:cNvPr>
          <p:cNvSpPr>
            <a:spLocks noGrp="1"/>
          </p:cNvSpPr>
          <p:nvPr>
            <p:ph type="title"/>
          </p:nvPr>
        </p:nvSpPr>
        <p:spPr>
          <a:xfrm>
            <a:off x="5310553" y="647593"/>
            <a:ext cx="3350844" cy="3060541"/>
          </a:xfrm>
        </p:spPr>
        <p:txBody>
          <a:bodyPr vert="horz" lIns="91440" tIns="45720" rIns="91440" bIns="45720" rtlCol="0" anchor="b">
            <a:normAutofit/>
          </a:bodyPr>
          <a:lstStyle/>
          <a:p>
            <a:pPr marL="0" indent="0">
              <a:lnSpc>
                <a:spcPct val="90000"/>
              </a:lnSpc>
            </a:pPr>
            <a:r>
              <a:rPr lang="en-US" sz="4700" kern="1200">
                <a:solidFill>
                  <a:srgbClr val="FFFFFF"/>
                </a:solidFill>
                <a:latin typeface="+mj-lt"/>
                <a:ea typeface="+mj-ea"/>
                <a:cs typeface="+mj-cs"/>
              </a:rPr>
              <a:t>What would encourage you to give blood?</a:t>
            </a:r>
          </a:p>
        </p:txBody>
      </p:sp>
      <p:sp>
        <p:nvSpPr>
          <p:cNvPr id="3" name="Content Placeholder 2">
            <a:extLst>
              <a:ext uri="{FF2B5EF4-FFF2-40B4-BE49-F238E27FC236}">
                <a16:creationId xmlns:a16="http://schemas.microsoft.com/office/drawing/2014/main" xmlns="" id="{9148EE6A-ABE8-123D-9951-240D5BD728B1}"/>
              </a:ext>
            </a:extLst>
          </p:cNvPr>
          <p:cNvSpPr>
            <a:spLocks noGrp="1"/>
          </p:cNvSpPr>
          <p:nvPr>
            <p:ph idx="1"/>
          </p:nvPr>
        </p:nvSpPr>
        <p:spPr>
          <a:xfrm>
            <a:off x="5310553" y="4355727"/>
            <a:ext cx="3350844" cy="1854680"/>
          </a:xfrm>
        </p:spPr>
        <p:txBody>
          <a:bodyPr vert="horz" lIns="91440" tIns="45720" rIns="91440" bIns="45720" rtlCol="0">
            <a:normAutofit/>
          </a:bodyPr>
          <a:lstStyle/>
          <a:p>
            <a:pPr marL="0" indent="0" algn="ctr">
              <a:lnSpc>
                <a:spcPct val="90000"/>
              </a:lnSpc>
              <a:spcBef>
                <a:spcPts val="1000"/>
              </a:spcBef>
              <a:buNone/>
            </a:pPr>
            <a:r>
              <a:rPr lang="en-US" sz="2400" kern="1200" dirty="0">
                <a:solidFill>
                  <a:srgbClr val="FFFFFF"/>
                </a:solidFill>
                <a:latin typeface="+mn-lt"/>
                <a:ea typeface="+mn-ea"/>
                <a:cs typeface="+mn-cs"/>
              </a:rPr>
              <a:t>Discuss ideas - Awareness, education, clinic information, convenience etc.</a:t>
            </a:r>
          </a:p>
        </p:txBody>
      </p:sp>
      <p:sp>
        <p:nvSpPr>
          <p:cNvPr id="15" name="Oval 14">
            <a:extLst>
              <a:ext uri="{FF2B5EF4-FFF2-40B4-BE49-F238E27FC236}">
                <a16:creationId xmlns:a16="http://schemas.microsoft.com/office/drawing/2014/main" xmlns="" id="{9EE6F773-742A-491A-9A00-A2A150DF50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8276" y="366810"/>
            <a:ext cx="4593285"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5B94BBC6-D453-A523-C5ED-983E917280FE}"/>
              </a:ext>
            </a:extLst>
          </p:cNvPr>
          <p:cNvPicPr>
            <a:picLocks noChangeAspect="1"/>
          </p:cNvPicPr>
          <p:nvPr/>
        </p:nvPicPr>
        <p:blipFill>
          <a:blip r:embed="rId2"/>
          <a:stretch>
            <a:fillRect/>
          </a:stretch>
        </p:blipFill>
        <p:spPr>
          <a:xfrm>
            <a:off x="980060" y="1793594"/>
            <a:ext cx="3189041" cy="3270811"/>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14178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60152E6F-BE5C-2BD8-9082-5251AE2E932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xmlns="" id="{669F3FA4-B026-8577-1197-C8B1101495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c 12">
            <a:extLst>
              <a:ext uri="{FF2B5EF4-FFF2-40B4-BE49-F238E27FC236}">
                <a16:creationId xmlns:a16="http://schemas.microsoft.com/office/drawing/2014/main" xmlns="" id="{3751F9A3-3E2D-D7EC-DAED-06F69B9FC1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4377" y="775849"/>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1E6BB12-7664-E7F2-8419-74DCBDBB38EE}"/>
              </a:ext>
            </a:extLst>
          </p:cNvPr>
          <p:cNvSpPr>
            <a:spLocks noGrp="1"/>
          </p:cNvSpPr>
          <p:nvPr>
            <p:ph type="title"/>
          </p:nvPr>
        </p:nvSpPr>
        <p:spPr>
          <a:xfrm>
            <a:off x="5310553" y="647593"/>
            <a:ext cx="3350844" cy="3060541"/>
          </a:xfrm>
        </p:spPr>
        <p:txBody>
          <a:bodyPr vert="horz" lIns="91440" tIns="45720" rIns="91440" bIns="45720" rtlCol="0" anchor="b">
            <a:normAutofit/>
          </a:bodyPr>
          <a:lstStyle/>
          <a:p>
            <a:pPr marL="0" indent="0">
              <a:lnSpc>
                <a:spcPct val="90000"/>
              </a:lnSpc>
            </a:pPr>
            <a:r>
              <a:rPr lang="en-US" sz="4700" kern="1200" dirty="0">
                <a:solidFill>
                  <a:srgbClr val="FFFFFF"/>
                </a:solidFill>
                <a:latin typeface="+mj-lt"/>
                <a:ea typeface="+mj-ea"/>
                <a:cs typeface="+mj-cs"/>
              </a:rPr>
              <a:t>How can you encourage others to give blood?</a:t>
            </a:r>
          </a:p>
        </p:txBody>
      </p:sp>
      <p:sp>
        <p:nvSpPr>
          <p:cNvPr id="3" name="Content Placeholder 2">
            <a:extLst>
              <a:ext uri="{FF2B5EF4-FFF2-40B4-BE49-F238E27FC236}">
                <a16:creationId xmlns:a16="http://schemas.microsoft.com/office/drawing/2014/main" xmlns="" id="{CAE66BF9-F237-DAE7-640B-53BC58D820DB}"/>
              </a:ext>
            </a:extLst>
          </p:cNvPr>
          <p:cNvSpPr>
            <a:spLocks noGrp="1"/>
          </p:cNvSpPr>
          <p:nvPr>
            <p:ph idx="1"/>
          </p:nvPr>
        </p:nvSpPr>
        <p:spPr>
          <a:xfrm>
            <a:off x="5310553" y="4077072"/>
            <a:ext cx="3350844" cy="2133335"/>
          </a:xfrm>
        </p:spPr>
        <p:txBody>
          <a:bodyPr vert="horz" lIns="91440" tIns="45720" rIns="91440" bIns="45720" rtlCol="0">
            <a:normAutofit lnSpcReduction="10000"/>
          </a:bodyPr>
          <a:lstStyle/>
          <a:p>
            <a:pPr marL="0" indent="0" algn="ctr">
              <a:lnSpc>
                <a:spcPct val="90000"/>
              </a:lnSpc>
              <a:spcBef>
                <a:spcPts val="1000"/>
              </a:spcBef>
              <a:buNone/>
            </a:pPr>
            <a:r>
              <a:rPr lang="en-US" sz="2400" dirty="0">
                <a:solidFill>
                  <a:srgbClr val="FFFFFF"/>
                </a:solidFill>
              </a:rPr>
              <a:t>We can all be blood donation ambassadors!</a:t>
            </a:r>
          </a:p>
          <a:p>
            <a:pPr marL="0" indent="0" algn="ctr">
              <a:lnSpc>
                <a:spcPct val="90000"/>
              </a:lnSpc>
              <a:spcBef>
                <a:spcPts val="1000"/>
              </a:spcBef>
              <a:buNone/>
            </a:pPr>
            <a:r>
              <a:rPr lang="en-US" sz="2400" dirty="0">
                <a:solidFill>
                  <a:srgbClr val="FFFFFF"/>
                </a:solidFill>
              </a:rPr>
              <a:t> What can we do to increase the number of adults who give blood from </a:t>
            </a:r>
            <a:r>
              <a:rPr lang="en-US" sz="2400" b="1" dirty="0">
                <a:solidFill>
                  <a:srgbClr val="FFFFFF"/>
                </a:solidFill>
              </a:rPr>
              <a:t>only 3%</a:t>
            </a:r>
            <a:r>
              <a:rPr lang="en-US" sz="2400" dirty="0">
                <a:solidFill>
                  <a:srgbClr val="FFFFFF"/>
                </a:solidFill>
              </a:rPr>
              <a:t>?</a:t>
            </a:r>
          </a:p>
        </p:txBody>
      </p:sp>
      <p:sp>
        <p:nvSpPr>
          <p:cNvPr id="15" name="Oval 14">
            <a:extLst>
              <a:ext uri="{FF2B5EF4-FFF2-40B4-BE49-F238E27FC236}">
                <a16:creationId xmlns:a16="http://schemas.microsoft.com/office/drawing/2014/main" xmlns="" id="{54834B6A-AAF0-C865-D4F3-1505187C05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8276" y="366810"/>
            <a:ext cx="4593285"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CB062D4-1FA0-A068-C170-7C385CDAC6EC}"/>
              </a:ext>
            </a:extLst>
          </p:cNvPr>
          <p:cNvPicPr>
            <a:picLocks noChangeAspect="1"/>
          </p:cNvPicPr>
          <p:nvPr/>
        </p:nvPicPr>
        <p:blipFill>
          <a:blip r:embed="rId2"/>
          <a:stretch>
            <a:fillRect/>
          </a:stretch>
        </p:blipFill>
        <p:spPr>
          <a:xfrm>
            <a:off x="755576" y="1628800"/>
            <a:ext cx="3564839" cy="3600399"/>
          </a:xfrm>
          <a:prstGeom prst="rect">
            <a:avLst/>
          </a:prstGeom>
        </p:spPr>
      </p:pic>
    </p:spTree>
    <p:extLst>
      <p:ext uri="{BB962C8B-B14F-4D97-AF65-F5344CB8AC3E}">
        <p14:creationId xmlns:p14="http://schemas.microsoft.com/office/powerpoint/2010/main" val="354898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upcake with a candle and a number&#10;&#10;AI-generated content may be incorrect.">
            <a:extLst>
              <a:ext uri="{FF2B5EF4-FFF2-40B4-BE49-F238E27FC236}">
                <a16:creationId xmlns:a16="http://schemas.microsoft.com/office/drawing/2014/main" xmlns="" id="{C9411653-437A-BAA6-D887-D316E1E5C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135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7EB3D-DDFD-253A-AAD5-D56589FD66CE}"/>
              </a:ext>
            </a:extLst>
          </p:cNvPr>
          <p:cNvSpPr>
            <a:spLocks noGrp="1"/>
          </p:cNvSpPr>
          <p:nvPr>
            <p:ph type="title"/>
          </p:nvPr>
        </p:nvSpPr>
        <p:spPr/>
        <p:txBody>
          <a:bodyPr>
            <a:normAutofit/>
          </a:bodyPr>
          <a:lstStyle/>
          <a:p>
            <a:r>
              <a:rPr lang="en-IE" b="1" dirty="0">
                <a:solidFill>
                  <a:schemeClr val="bg1"/>
                </a:solidFill>
              </a:rPr>
              <a:t>Carlow GAA Give Blood</a:t>
            </a:r>
            <a:endParaRPr lang="en-IE" dirty="0">
              <a:solidFill>
                <a:schemeClr val="bg1"/>
              </a:solidFill>
            </a:endParaRPr>
          </a:p>
        </p:txBody>
      </p:sp>
      <p:pic>
        <p:nvPicPr>
          <p:cNvPr id="4" name="Online Media 3" title="Carlow GAA and Irish Blood Transfusion Service promotion.">
            <a:hlinkClick r:id="" action="ppaction://media"/>
            <a:extLst>
              <a:ext uri="{FF2B5EF4-FFF2-40B4-BE49-F238E27FC236}">
                <a16:creationId xmlns:a16="http://schemas.microsoft.com/office/drawing/2014/main" xmlns="" id="{06A308FC-E147-24E7-9FBF-B5CA26FE011B}"/>
              </a:ext>
            </a:extLst>
          </p:cNvPr>
          <p:cNvPicPr>
            <a:picLocks noRot="1" noChangeAspect="1"/>
          </p:cNvPicPr>
          <p:nvPr>
            <a:videoFile r:link="rId1"/>
          </p:nvPr>
        </p:nvPicPr>
        <p:blipFill>
          <a:blip r:embed="rId3"/>
          <a:stretch>
            <a:fillRect/>
          </a:stretch>
        </p:blipFill>
        <p:spPr>
          <a:xfrm>
            <a:off x="1082485" y="1268760"/>
            <a:ext cx="6744749" cy="3793922"/>
          </a:xfrm>
          <a:prstGeom prst="rect">
            <a:avLst/>
          </a:prstGeom>
        </p:spPr>
      </p:pic>
      <p:sp>
        <p:nvSpPr>
          <p:cNvPr id="6" name="TextBox 5">
            <a:extLst>
              <a:ext uri="{FF2B5EF4-FFF2-40B4-BE49-F238E27FC236}">
                <a16:creationId xmlns:a16="http://schemas.microsoft.com/office/drawing/2014/main" xmlns="" id="{CDE45585-68E2-9803-3CF4-01974618CB4F}"/>
              </a:ext>
            </a:extLst>
          </p:cNvPr>
          <p:cNvSpPr txBox="1"/>
          <p:nvPr/>
        </p:nvSpPr>
        <p:spPr>
          <a:xfrm>
            <a:off x="1880828" y="5373216"/>
            <a:ext cx="5382344" cy="369332"/>
          </a:xfrm>
          <a:prstGeom prst="rect">
            <a:avLst/>
          </a:prstGeom>
          <a:noFill/>
        </p:spPr>
        <p:txBody>
          <a:bodyPr wrap="square">
            <a:spAutoFit/>
          </a:bodyPr>
          <a:lstStyle/>
          <a:p>
            <a:pPr algn="ctr"/>
            <a:r>
              <a:rPr lang="en-IE" dirty="0">
                <a:solidFill>
                  <a:schemeClr val="bg1"/>
                </a:solidFill>
              </a:rPr>
              <a:t>https://www.youtube.com/watch?v=nbtz69ebyMM</a:t>
            </a:r>
          </a:p>
        </p:txBody>
      </p:sp>
    </p:spTree>
    <p:extLst>
      <p:ext uri="{BB962C8B-B14F-4D97-AF65-F5344CB8AC3E}">
        <p14:creationId xmlns:p14="http://schemas.microsoft.com/office/powerpoint/2010/main" val="237588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5D3B5-486C-2E20-4F5C-BF0795DE7A0F}"/>
              </a:ext>
            </a:extLst>
          </p:cNvPr>
          <p:cNvSpPr>
            <a:spLocks noGrp="1"/>
          </p:cNvSpPr>
          <p:nvPr>
            <p:ph type="title"/>
          </p:nvPr>
        </p:nvSpPr>
        <p:spPr/>
        <p:txBody>
          <a:bodyPr/>
          <a:lstStyle/>
          <a:p>
            <a:r>
              <a:rPr lang="en-IE" dirty="0">
                <a:solidFill>
                  <a:schemeClr val="bg1"/>
                </a:solidFill>
              </a:rPr>
              <a:t>Giving Blood Saves Lives</a:t>
            </a:r>
          </a:p>
        </p:txBody>
      </p:sp>
      <p:pic>
        <p:nvPicPr>
          <p:cNvPr id="7" name="Picture 6" descr="A red card with white text and red drops&#10;&#10;Description automatically generated">
            <a:extLst>
              <a:ext uri="{FF2B5EF4-FFF2-40B4-BE49-F238E27FC236}">
                <a16:creationId xmlns:a16="http://schemas.microsoft.com/office/drawing/2014/main" xmlns="" id="{21D33EB8-EE00-E59E-30FB-F6DE7F118E3C}"/>
              </a:ext>
            </a:extLst>
          </p:cNvPr>
          <p:cNvPicPr>
            <a:picLocks noChangeAspect="1"/>
          </p:cNvPicPr>
          <p:nvPr/>
        </p:nvPicPr>
        <p:blipFill rotWithShape="1">
          <a:blip r:embed="rId2">
            <a:extLst>
              <a:ext uri="{28A0092B-C50C-407E-A947-70E740481C1C}">
                <a14:useLocalDpi xmlns:a14="http://schemas.microsoft.com/office/drawing/2010/main" val="0"/>
              </a:ext>
            </a:extLst>
          </a:blip>
          <a:srcRect l="7522" t="19201" r="9464" b="19200"/>
          <a:stretch/>
        </p:blipFill>
        <p:spPr>
          <a:xfrm>
            <a:off x="251520" y="1500029"/>
            <a:ext cx="8512122" cy="3552885"/>
          </a:xfrm>
          <a:prstGeom prst="rect">
            <a:avLst/>
          </a:prstGeom>
        </p:spPr>
      </p:pic>
    </p:spTree>
    <p:extLst>
      <p:ext uri="{BB962C8B-B14F-4D97-AF65-F5344CB8AC3E}">
        <p14:creationId xmlns:p14="http://schemas.microsoft.com/office/powerpoint/2010/main" val="2471920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ack background with red text&#10;&#10;AI-generated content may be incorrect.">
            <a:extLst>
              <a:ext uri="{FF2B5EF4-FFF2-40B4-BE49-F238E27FC236}">
                <a16:creationId xmlns:a16="http://schemas.microsoft.com/office/drawing/2014/main" xmlns="" id="{667AB1B6-26E0-F113-EF8D-765E5836E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84" y="476672"/>
            <a:ext cx="6660232" cy="4995174"/>
          </a:xfrm>
          <a:prstGeom prst="rect">
            <a:avLst/>
          </a:prstGeom>
        </p:spPr>
      </p:pic>
    </p:spTree>
    <p:extLst>
      <p:ext uri="{BB962C8B-B14F-4D97-AF65-F5344CB8AC3E}">
        <p14:creationId xmlns:p14="http://schemas.microsoft.com/office/powerpoint/2010/main" val="776405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How many units of blood are needed every week? </a:t>
            </a:r>
            <a:br>
              <a:rPr lang="en-IE" dirty="0">
                <a:solidFill>
                  <a:schemeClr val="bg1"/>
                </a:solidFill>
              </a:rPr>
            </a:br>
            <a:r>
              <a:rPr lang="en-IE" dirty="0">
                <a:solidFill>
                  <a:schemeClr val="bg1"/>
                </a:solidFill>
              </a:rPr>
              <a:t>(A unit is approximately 500ml)</a:t>
            </a:r>
            <a:endParaRPr lang="en-GB" dirty="0">
              <a:solidFill>
                <a:schemeClr val="bg1"/>
              </a:solidFill>
            </a:endParaRPr>
          </a:p>
        </p:txBody>
      </p:sp>
      <p:sp>
        <p:nvSpPr>
          <p:cNvPr id="4" name="Rounded Rectangle 3"/>
          <p:cNvSpPr/>
          <p:nvPr/>
        </p:nvSpPr>
        <p:spPr>
          <a:xfrm>
            <a:off x="323528"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300 units</a:t>
            </a:r>
          </a:p>
        </p:txBody>
      </p:sp>
      <p:sp>
        <p:nvSpPr>
          <p:cNvPr id="9" name="Rounded Rectangle 8"/>
          <p:cNvSpPr/>
          <p:nvPr/>
        </p:nvSpPr>
        <p:spPr>
          <a:xfrm>
            <a:off x="3347864"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3,000 units</a:t>
            </a:r>
          </a:p>
        </p:txBody>
      </p:sp>
      <p:sp>
        <p:nvSpPr>
          <p:cNvPr id="10" name="Rounded Rectangle 9"/>
          <p:cNvSpPr/>
          <p:nvPr/>
        </p:nvSpPr>
        <p:spPr>
          <a:xfrm>
            <a:off x="6372200"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a:t>5,000 </a:t>
            </a:r>
            <a:r>
              <a:rPr lang="en-IE" sz="2400" dirty="0"/>
              <a:t>units</a:t>
            </a:r>
          </a:p>
        </p:txBody>
      </p:sp>
      <p:sp>
        <p:nvSpPr>
          <p:cNvPr id="11" name="Subtitle 2"/>
          <p:cNvSpPr txBox="1">
            <a:spLocks/>
          </p:cNvSpPr>
          <p:nvPr/>
        </p:nvSpPr>
        <p:spPr>
          <a:xfrm>
            <a:off x="1371600" y="4437112"/>
            <a:ext cx="6400800" cy="1201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solidFill>
                <a:schemeClr val="bg1"/>
              </a:solidFill>
            </a:endParaRPr>
          </a:p>
        </p:txBody>
      </p:sp>
      <p:sp>
        <p:nvSpPr>
          <p:cNvPr id="5" name="Oval 4"/>
          <p:cNvSpPr/>
          <p:nvPr/>
        </p:nvSpPr>
        <p:spPr>
          <a:xfrm>
            <a:off x="3347864"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515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What is the maximum number of days, blood can be used after its collection?</a:t>
            </a:r>
            <a:endParaRPr lang="en-GB" dirty="0">
              <a:solidFill>
                <a:schemeClr val="bg1"/>
              </a:solidFill>
            </a:endParaRPr>
          </a:p>
        </p:txBody>
      </p:sp>
      <p:sp>
        <p:nvSpPr>
          <p:cNvPr id="4" name="Rounded Rectangle 3"/>
          <p:cNvSpPr/>
          <p:nvPr/>
        </p:nvSpPr>
        <p:spPr>
          <a:xfrm>
            <a:off x="323528"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35 days</a:t>
            </a:r>
          </a:p>
        </p:txBody>
      </p:sp>
      <p:sp>
        <p:nvSpPr>
          <p:cNvPr id="9" name="Rounded Rectangle 8"/>
          <p:cNvSpPr/>
          <p:nvPr/>
        </p:nvSpPr>
        <p:spPr>
          <a:xfrm>
            <a:off x="3347864"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15 days</a:t>
            </a:r>
          </a:p>
        </p:txBody>
      </p:sp>
      <p:sp>
        <p:nvSpPr>
          <p:cNvPr id="10" name="Rounded Rectangle 9"/>
          <p:cNvSpPr/>
          <p:nvPr/>
        </p:nvSpPr>
        <p:spPr>
          <a:xfrm>
            <a:off x="6372200"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90 days</a:t>
            </a:r>
          </a:p>
        </p:txBody>
      </p:sp>
      <p:sp>
        <p:nvSpPr>
          <p:cNvPr id="6" name="Oval 5"/>
          <p:cNvSpPr/>
          <p:nvPr/>
        </p:nvSpPr>
        <p:spPr>
          <a:xfrm>
            <a:off x="293294"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323528" y="4201676"/>
            <a:ext cx="8496944" cy="1631216"/>
          </a:xfrm>
          <a:prstGeom prst="rect">
            <a:avLst/>
          </a:prstGeom>
        </p:spPr>
        <p:txBody>
          <a:bodyPr wrap="square">
            <a:spAutoFit/>
          </a:bodyPr>
          <a:lstStyle/>
          <a:p>
            <a:pPr algn="ctr"/>
            <a:r>
              <a:rPr lang="en-IE" sz="2000" dirty="0">
                <a:solidFill>
                  <a:schemeClr val="bg1"/>
                </a:solidFill>
              </a:rPr>
              <a:t>Blood for transfusion is not frozen, therefore it must be used within 35 days of being collected from a donor. Demand from hospitals is such that most blood is often used within 7 days. </a:t>
            </a:r>
          </a:p>
          <a:p>
            <a:pPr algn="ctr"/>
            <a:r>
              <a:rPr lang="en-IE" sz="2000" dirty="0">
                <a:solidFill>
                  <a:schemeClr val="bg1"/>
                </a:solidFill>
              </a:rPr>
              <a:t>For some patients such as very young children and babies, the blood used must be no older than 5 days after collection. </a:t>
            </a:r>
          </a:p>
        </p:txBody>
      </p:sp>
    </p:spTree>
    <p:extLst>
      <p:ext uri="{BB962C8B-B14F-4D97-AF65-F5344CB8AC3E}">
        <p14:creationId xmlns:p14="http://schemas.microsoft.com/office/powerpoint/2010/main" val="336682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fontScale="90000"/>
          </a:bodyPr>
          <a:lstStyle/>
          <a:p>
            <a:r>
              <a:rPr lang="en-IE" dirty="0">
                <a:solidFill>
                  <a:schemeClr val="bg1"/>
                </a:solidFill>
              </a:rPr>
              <a:t>Which treatments/illnesses best describe what hospitals might use blood for most, when they transfuse a patient?</a:t>
            </a:r>
            <a:endParaRPr lang="en-GB" dirty="0">
              <a:solidFill>
                <a:schemeClr val="bg1"/>
              </a:solidFill>
            </a:endParaRPr>
          </a:p>
        </p:txBody>
      </p:sp>
      <p:sp>
        <p:nvSpPr>
          <p:cNvPr id="4" name="Rounded Rectangle 3"/>
          <p:cNvSpPr/>
          <p:nvPr/>
        </p:nvSpPr>
        <p:spPr>
          <a:xfrm>
            <a:off x="323528" y="2924944"/>
            <a:ext cx="2448272" cy="1584176"/>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Cancer, anaemia</a:t>
            </a:r>
          </a:p>
          <a:p>
            <a:pPr algn="ctr"/>
            <a:r>
              <a:rPr lang="en-IE" sz="2400" dirty="0"/>
              <a:t>and blood disorders</a:t>
            </a:r>
          </a:p>
        </p:txBody>
      </p:sp>
      <p:sp>
        <p:nvSpPr>
          <p:cNvPr id="9" name="Rounded Rectangle 8"/>
          <p:cNvSpPr/>
          <p:nvPr/>
        </p:nvSpPr>
        <p:spPr>
          <a:xfrm>
            <a:off x="3347864" y="2924944"/>
            <a:ext cx="2448272" cy="1584176"/>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Cardiac and</a:t>
            </a:r>
          </a:p>
          <a:p>
            <a:pPr algn="ctr"/>
            <a:r>
              <a:rPr lang="en-IE" sz="2400" dirty="0"/>
              <a:t>emergency surgery</a:t>
            </a:r>
          </a:p>
        </p:txBody>
      </p:sp>
      <p:sp>
        <p:nvSpPr>
          <p:cNvPr id="10" name="Rounded Rectangle 9"/>
          <p:cNvSpPr/>
          <p:nvPr/>
        </p:nvSpPr>
        <p:spPr>
          <a:xfrm>
            <a:off x="6372200" y="2924944"/>
            <a:ext cx="2448272" cy="1584176"/>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Maternity / childbirth</a:t>
            </a:r>
          </a:p>
          <a:p>
            <a:pPr algn="ctr"/>
            <a:r>
              <a:rPr lang="en-IE" sz="2400" dirty="0"/>
              <a:t>treatments</a:t>
            </a:r>
          </a:p>
        </p:txBody>
      </p:sp>
      <p:sp>
        <p:nvSpPr>
          <p:cNvPr id="6" name="Oval 5"/>
          <p:cNvSpPr/>
          <p:nvPr/>
        </p:nvSpPr>
        <p:spPr>
          <a:xfrm>
            <a:off x="295865" y="2780928"/>
            <a:ext cx="2448272" cy="187220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p:nvSpPr>
        <p:spPr>
          <a:xfrm>
            <a:off x="323528" y="4653136"/>
            <a:ext cx="8496944" cy="923330"/>
          </a:xfrm>
          <a:prstGeom prst="rect">
            <a:avLst/>
          </a:prstGeom>
        </p:spPr>
        <p:txBody>
          <a:bodyPr wrap="square">
            <a:spAutoFit/>
          </a:bodyPr>
          <a:lstStyle/>
          <a:p>
            <a:r>
              <a:rPr lang="en-IE" dirty="0">
                <a:solidFill>
                  <a:schemeClr val="bg1"/>
                </a:solidFill>
              </a:rPr>
              <a:t>67% of blood transfused is used to treat patients with cancer, anaemia &amp; blood disorders. </a:t>
            </a:r>
          </a:p>
          <a:p>
            <a:r>
              <a:rPr lang="en-IE" dirty="0">
                <a:solidFill>
                  <a:schemeClr val="bg1"/>
                </a:solidFill>
              </a:rPr>
              <a:t>27% is used in emergencies and surgery. </a:t>
            </a:r>
          </a:p>
          <a:p>
            <a:r>
              <a:rPr lang="en-IE" dirty="0">
                <a:solidFill>
                  <a:schemeClr val="bg1"/>
                </a:solidFill>
              </a:rPr>
              <a:t>6% is used during childbirth for both the parent and baby.</a:t>
            </a:r>
          </a:p>
        </p:txBody>
      </p:sp>
    </p:spTree>
    <p:extLst>
      <p:ext uri="{BB962C8B-B14F-4D97-AF65-F5344CB8AC3E}">
        <p14:creationId xmlns:p14="http://schemas.microsoft.com/office/powerpoint/2010/main" val="2447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You must be over 18 to donate. True or False?</a:t>
            </a:r>
            <a:endParaRPr lang="en-GB" dirty="0">
              <a:solidFill>
                <a:schemeClr val="bg1"/>
              </a:solidFill>
            </a:endParaRPr>
          </a:p>
        </p:txBody>
      </p:sp>
      <p:sp>
        <p:nvSpPr>
          <p:cNvPr id="4" name="Rounded Rectangle 3"/>
          <p:cNvSpPr/>
          <p:nvPr/>
        </p:nvSpPr>
        <p:spPr>
          <a:xfrm>
            <a:off x="1835696"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True</a:t>
            </a:r>
          </a:p>
        </p:txBody>
      </p:sp>
      <p:sp>
        <p:nvSpPr>
          <p:cNvPr id="9" name="Rounded Rectangle 8"/>
          <p:cNvSpPr/>
          <p:nvPr/>
        </p:nvSpPr>
        <p:spPr>
          <a:xfrm>
            <a:off x="4860032"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False</a:t>
            </a:r>
          </a:p>
        </p:txBody>
      </p:sp>
      <p:sp>
        <p:nvSpPr>
          <p:cNvPr id="6" name="Oval 5"/>
          <p:cNvSpPr/>
          <p:nvPr/>
        </p:nvSpPr>
        <p:spPr>
          <a:xfrm>
            <a:off x="1835696"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3552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How long must you wait after getting a tattoo before you can give blood?</a:t>
            </a:r>
            <a:endParaRPr lang="en-GB" dirty="0">
              <a:solidFill>
                <a:schemeClr val="bg1"/>
              </a:solidFill>
            </a:endParaRPr>
          </a:p>
        </p:txBody>
      </p:sp>
      <p:sp>
        <p:nvSpPr>
          <p:cNvPr id="5" name="Rounded Rectangle 4"/>
          <p:cNvSpPr/>
          <p:nvPr/>
        </p:nvSpPr>
        <p:spPr>
          <a:xfrm>
            <a:off x="323528"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1 month</a:t>
            </a:r>
          </a:p>
        </p:txBody>
      </p:sp>
      <p:sp>
        <p:nvSpPr>
          <p:cNvPr id="6" name="Rounded Rectangle 5"/>
          <p:cNvSpPr/>
          <p:nvPr/>
        </p:nvSpPr>
        <p:spPr>
          <a:xfrm>
            <a:off x="3347864"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4 months</a:t>
            </a:r>
          </a:p>
        </p:txBody>
      </p:sp>
      <p:sp>
        <p:nvSpPr>
          <p:cNvPr id="7" name="Rounded Rectangle 6"/>
          <p:cNvSpPr/>
          <p:nvPr/>
        </p:nvSpPr>
        <p:spPr>
          <a:xfrm>
            <a:off x="6372200"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12 months</a:t>
            </a:r>
          </a:p>
        </p:txBody>
      </p:sp>
      <p:sp>
        <p:nvSpPr>
          <p:cNvPr id="8" name="Oval 7"/>
          <p:cNvSpPr/>
          <p:nvPr/>
        </p:nvSpPr>
        <p:spPr>
          <a:xfrm>
            <a:off x="3347864"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5169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Donors must not eat before giving blood. True or False?</a:t>
            </a:r>
            <a:endParaRPr lang="en-GB" dirty="0">
              <a:solidFill>
                <a:schemeClr val="bg1"/>
              </a:solidFill>
            </a:endParaRPr>
          </a:p>
        </p:txBody>
      </p:sp>
      <p:sp>
        <p:nvSpPr>
          <p:cNvPr id="4" name="Rounded Rectangle 3"/>
          <p:cNvSpPr/>
          <p:nvPr/>
        </p:nvSpPr>
        <p:spPr>
          <a:xfrm>
            <a:off x="1835696"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True</a:t>
            </a:r>
          </a:p>
        </p:txBody>
      </p:sp>
      <p:sp>
        <p:nvSpPr>
          <p:cNvPr id="9" name="Rounded Rectangle 8"/>
          <p:cNvSpPr/>
          <p:nvPr/>
        </p:nvSpPr>
        <p:spPr>
          <a:xfrm>
            <a:off x="4860032"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False</a:t>
            </a:r>
          </a:p>
        </p:txBody>
      </p:sp>
      <p:sp>
        <p:nvSpPr>
          <p:cNvPr id="5" name="Oval 4"/>
          <p:cNvSpPr/>
          <p:nvPr/>
        </p:nvSpPr>
        <p:spPr>
          <a:xfrm>
            <a:off x="4860032"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a:off x="323528" y="4532170"/>
            <a:ext cx="8496944" cy="1015663"/>
          </a:xfrm>
          <a:prstGeom prst="rect">
            <a:avLst/>
          </a:prstGeom>
        </p:spPr>
        <p:txBody>
          <a:bodyPr wrap="square">
            <a:spAutoFit/>
          </a:bodyPr>
          <a:lstStyle/>
          <a:p>
            <a:pPr algn="ctr"/>
            <a:r>
              <a:rPr lang="en-IE" sz="2000" dirty="0">
                <a:solidFill>
                  <a:schemeClr val="bg1"/>
                </a:solidFill>
              </a:rPr>
              <a:t>Donors should eat a meal in the 3 hours before donating, and drinking plenty of cold, non-alcoholic drinks in the 24 hours before donation. </a:t>
            </a:r>
          </a:p>
          <a:p>
            <a:pPr algn="ctr"/>
            <a:r>
              <a:rPr lang="en-IE" sz="2000" dirty="0">
                <a:solidFill>
                  <a:schemeClr val="bg1"/>
                </a:solidFill>
              </a:rPr>
              <a:t>This reduces the likelihood of feeling faint during or after donation.</a:t>
            </a:r>
          </a:p>
        </p:txBody>
      </p:sp>
    </p:spTree>
    <p:extLst>
      <p:ext uri="{BB962C8B-B14F-4D97-AF65-F5344CB8AC3E}">
        <p14:creationId xmlns:p14="http://schemas.microsoft.com/office/powerpoint/2010/main" val="213931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How often can a person donate blood in Ireland?</a:t>
            </a:r>
            <a:endParaRPr lang="en-GB" dirty="0">
              <a:solidFill>
                <a:schemeClr val="bg1"/>
              </a:solidFill>
            </a:endParaRPr>
          </a:p>
        </p:txBody>
      </p:sp>
      <p:sp>
        <p:nvSpPr>
          <p:cNvPr id="5" name="Rounded Rectangle 4"/>
          <p:cNvSpPr/>
          <p:nvPr/>
        </p:nvSpPr>
        <p:spPr>
          <a:xfrm>
            <a:off x="323528"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Every 35 days</a:t>
            </a:r>
          </a:p>
        </p:txBody>
      </p:sp>
      <p:sp>
        <p:nvSpPr>
          <p:cNvPr id="6" name="Rounded Rectangle 5"/>
          <p:cNvSpPr/>
          <p:nvPr/>
        </p:nvSpPr>
        <p:spPr>
          <a:xfrm>
            <a:off x="3347864"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Every 90 days</a:t>
            </a:r>
          </a:p>
        </p:txBody>
      </p:sp>
      <p:sp>
        <p:nvSpPr>
          <p:cNvPr id="7" name="Rounded Rectangle 6"/>
          <p:cNvSpPr/>
          <p:nvPr/>
        </p:nvSpPr>
        <p:spPr>
          <a:xfrm>
            <a:off x="6372200"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Every 12 months</a:t>
            </a:r>
          </a:p>
        </p:txBody>
      </p:sp>
      <p:sp>
        <p:nvSpPr>
          <p:cNvPr id="8" name="Oval 7"/>
          <p:cNvSpPr/>
          <p:nvPr/>
        </p:nvSpPr>
        <p:spPr>
          <a:xfrm>
            <a:off x="3347864"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323528" y="4532170"/>
            <a:ext cx="8496944" cy="1015663"/>
          </a:xfrm>
          <a:prstGeom prst="rect">
            <a:avLst/>
          </a:prstGeom>
        </p:spPr>
        <p:txBody>
          <a:bodyPr wrap="square">
            <a:spAutoFit/>
          </a:bodyPr>
          <a:lstStyle/>
          <a:p>
            <a:pPr algn="ctr"/>
            <a:r>
              <a:rPr lang="en-IE" sz="2000" dirty="0">
                <a:solidFill>
                  <a:schemeClr val="bg1"/>
                </a:solidFill>
              </a:rPr>
              <a:t>You can donate platelets every 28 days, at special clinics, as the process for platelets is different with blood returned to your body after the platelets are extracted during the donation process.</a:t>
            </a:r>
          </a:p>
        </p:txBody>
      </p:sp>
    </p:spTree>
    <p:extLst>
      <p:ext uri="{BB962C8B-B14F-4D97-AF65-F5344CB8AC3E}">
        <p14:creationId xmlns:p14="http://schemas.microsoft.com/office/powerpoint/2010/main" val="280662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How much blood is taken during a blood donation?</a:t>
            </a:r>
            <a:endParaRPr lang="en-GB" dirty="0">
              <a:solidFill>
                <a:schemeClr val="bg1"/>
              </a:solidFill>
            </a:endParaRPr>
          </a:p>
        </p:txBody>
      </p:sp>
      <p:sp>
        <p:nvSpPr>
          <p:cNvPr id="5" name="Rounded Rectangle 4"/>
          <p:cNvSpPr/>
          <p:nvPr/>
        </p:nvSpPr>
        <p:spPr>
          <a:xfrm>
            <a:off x="323528"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Approx. 120 </a:t>
            </a:r>
            <a:r>
              <a:rPr lang="en-IE" sz="2400" dirty="0" err="1"/>
              <a:t>mls</a:t>
            </a:r>
            <a:endParaRPr lang="en-IE" sz="2400" dirty="0"/>
          </a:p>
        </p:txBody>
      </p:sp>
      <p:sp>
        <p:nvSpPr>
          <p:cNvPr id="6" name="Rounded Rectangle 5"/>
          <p:cNvSpPr/>
          <p:nvPr/>
        </p:nvSpPr>
        <p:spPr>
          <a:xfrm>
            <a:off x="3347864"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Approx. 470 </a:t>
            </a:r>
            <a:r>
              <a:rPr lang="en-IE" sz="2400" dirty="0" err="1"/>
              <a:t>mls</a:t>
            </a:r>
            <a:endParaRPr lang="en-IE" sz="2400" dirty="0"/>
          </a:p>
        </p:txBody>
      </p:sp>
      <p:sp>
        <p:nvSpPr>
          <p:cNvPr id="7" name="Rounded Rectangle 6"/>
          <p:cNvSpPr/>
          <p:nvPr/>
        </p:nvSpPr>
        <p:spPr>
          <a:xfrm>
            <a:off x="6372200"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Approx. 1 Litre</a:t>
            </a:r>
          </a:p>
        </p:txBody>
      </p:sp>
      <p:sp>
        <p:nvSpPr>
          <p:cNvPr id="8" name="Oval 7"/>
          <p:cNvSpPr/>
          <p:nvPr/>
        </p:nvSpPr>
        <p:spPr>
          <a:xfrm>
            <a:off x="3347864"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xmlns="" id="{4F31EFA3-F7E1-A730-799C-2955EA4BADF9}"/>
              </a:ext>
            </a:extLst>
          </p:cNvPr>
          <p:cNvSpPr/>
          <p:nvPr/>
        </p:nvSpPr>
        <p:spPr>
          <a:xfrm>
            <a:off x="323528" y="4532170"/>
            <a:ext cx="8496944" cy="400110"/>
          </a:xfrm>
          <a:prstGeom prst="rect">
            <a:avLst/>
          </a:prstGeom>
        </p:spPr>
        <p:txBody>
          <a:bodyPr wrap="square">
            <a:spAutoFit/>
          </a:bodyPr>
          <a:lstStyle/>
          <a:p>
            <a:pPr algn="ctr"/>
            <a:r>
              <a:rPr lang="en-IE" sz="2000" dirty="0">
                <a:solidFill>
                  <a:schemeClr val="bg1"/>
                </a:solidFill>
              </a:rPr>
              <a:t>That is a bit less than a pint.</a:t>
            </a:r>
          </a:p>
        </p:txBody>
      </p:sp>
    </p:spTree>
    <p:extLst>
      <p:ext uri="{BB962C8B-B14F-4D97-AF65-F5344CB8AC3E}">
        <p14:creationId xmlns:p14="http://schemas.microsoft.com/office/powerpoint/2010/main" val="52224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How many ‘units’ of blood does the average human have in their body? (A unit is 470ml.)</a:t>
            </a:r>
            <a:endParaRPr lang="en-GB" dirty="0">
              <a:solidFill>
                <a:schemeClr val="bg1"/>
              </a:solidFill>
            </a:endParaRPr>
          </a:p>
        </p:txBody>
      </p:sp>
      <p:sp>
        <p:nvSpPr>
          <p:cNvPr id="5" name="Rounded Rectangle 4"/>
          <p:cNvSpPr/>
          <p:nvPr/>
        </p:nvSpPr>
        <p:spPr>
          <a:xfrm>
            <a:off x="323528"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4-6</a:t>
            </a:r>
          </a:p>
        </p:txBody>
      </p:sp>
      <p:sp>
        <p:nvSpPr>
          <p:cNvPr id="6" name="Rounded Rectangle 5"/>
          <p:cNvSpPr/>
          <p:nvPr/>
        </p:nvSpPr>
        <p:spPr>
          <a:xfrm>
            <a:off x="3347864"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10-12</a:t>
            </a:r>
          </a:p>
        </p:txBody>
      </p:sp>
      <p:sp>
        <p:nvSpPr>
          <p:cNvPr id="7" name="Rounded Rectangle 6"/>
          <p:cNvSpPr/>
          <p:nvPr/>
        </p:nvSpPr>
        <p:spPr>
          <a:xfrm>
            <a:off x="6372200"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14-16</a:t>
            </a:r>
          </a:p>
        </p:txBody>
      </p:sp>
      <p:sp>
        <p:nvSpPr>
          <p:cNvPr id="8" name="Oval 7"/>
          <p:cNvSpPr/>
          <p:nvPr/>
        </p:nvSpPr>
        <p:spPr>
          <a:xfrm>
            <a:off x="3347864"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xmlns="" id="{70BBA73B-56D8-741D-C426-23B373968090}"/>
              </a:ext>
            </a:extLst>
          </p:cNvPr>
          <p:cNvSpPr/>
          <p:nvPr/>
        </p:nvSpPr>
        <p:spPr>
          <a:xfrm>
            <a:off x="323528" y="4532170"/>
            <a:ext cx="8496944" cy="400110"/>
          </a:xfrm>
          <a:prstGeom prst="rect">
            <a:avLst/>
          </a:prstGeom>
        </p:spPr>
        <p:txBody>
          <a:bodyPr wrap="square">
            <a:spAutoFit/>
          </a:bodyPr>
          <a:lstStyle/>
          <a:p>
            <a:pPr algn="ctr"/>
            <a:r>
              <a:rPr lang="en-IE" sz="2000" dirty="0">
                <a:solidFill>
                  <a:schemeClr val="bg1"/>
                </a:solidFill>
              </a:rPr>
              <a:t>Your blood is about 7% of your body weight!</a:t>
            </a:r>
          </a:p>
        </p:txBody>
      </p:sp>
    </p:spTree>
    <p:extLst>
      <p:ext uri="{BB962C8B-B14F-4D97-AF65-F5344CB8AC3E}">
        <p14:creationId xmlns:p14="http://schemas.microsoft.com/office/powerpoint/2010/main" val="295414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FE49AED-F6E0-F271-BAF3-81B17E959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731" y="310344"/>
            <a:ext cx="7134538" cy="5350904"/>
          </a:xfrm>
          <a:prstGeom prst="rect">
            <a:avLst/>
          </a:prstGeom>
        </p:spPr>
      </p:pic>
    </p:spTree>
    <p:extLst>
      <p:ext uri="{BB962C8B-B14F-4D97-AF65-F5344CB8AC3E}">
        <p14:creationId xmlns:p14="http://schemas.microsoft.com/office/powerpoint/2010/main" val="1612595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What is the most common blood group in Ireland?</a:t>
            </a:r>
            <a:endParaRPr lang="en-GB" dirty="0">
              <a:solidFill>
                <a:schemeClr val="bg1"/>
              </a:solidFill>
            </a:endParaRPr>
          </a:p>
        </p:txBody>
      </p:sp>
      <p:sp>
        <p:nvSpPr>
          <p:cNvPr id="5" name="Rounded Rectangle 4"/>
          <p:cNvSpPr/>
          <p:nvPr/>
        </p:nvSpPr>
        <p:spPr>
          <a:xfrm>
            <a:off x="323528" y="2780928"/>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O+</a:t>
            </a:r>
          </a:p>
        </p:txBody>
      </p:sp>
      <p:sp>
        <p:nvSpPr>
          <p:cNvPr id="6" name="Rounded Rectangle 5"/>
          <p:cNvSpPr/>
          <p:nvPr/>
        </p:nvSpPr>
        <p:spPr>
          <a:xfrm>
            <a:off x="3347864" y="2780928"/>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A+</a:t>
            </a:r>
          </a:p>
        </p:txBody>
      </p:sp>
      <p:sp>
        <p:nvSpPr>
          <p:cNvPr id="7" name="Rounded Rectangle 6"/>
          <p:cNvSpPr/>
          <p:nvPr/>
        </p:nvSpPr>
        <p:spPr>
          <a:xfrm>
            <a:off x="6372200" y="2780928"/>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B+</a:t>
            </a:r>
          </a:p>
        </p:txBody>
      </p:sp>
      <p:sp>
        <p:nvSpPr>
          <p:cNvPr id="8" name="Oval 7"/>
          <p:cNvSpPr/>
          <p:nvPr/>
        </p:nvSpPr>
        <p:spPr>
          <a:xfrm>
            <a:off x="323528" y="2636912"/>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323528" y="3933056"/>
            <a:ext cx="5472608" cy="1015663"/>
          </a:xfrm>
          <a:prstGeom prst="rect">
            <a:avLst/>
          </a:prstGeom>
        </p:spPr>
        <p:txBody>
          <a:bodyPr wrap="square">
            <a:spAutoFit/>
          </a:bodyPr>
          <a:lstStyle/>
          <a:p>
            <a:r>
              <a:rPr lang="en-IE" sz="2000" dirty="0">
                <a:solidFill>
                  <a:schemeClr val="bg1"/>
                </a:solidFill>
              </a:rPr>
              <a:t>O+ with 47% of the population.</a:t>
            </a:r>
          </a:p>
          <a:p>
            <a:r>
              <a:rPr lang="en-IE" sz="2000" dirty="0">
                <a:solidFill>
                  <a:schemeClr val="bg1"/>
                </a:solidFill>
              </a:rPr>
              <a:t>A+ is 26%, B+ is 9%, O- is 8%, A- is 5%, B- is 2%, AB+ is 2%, and AB- only 1%</a:t>
            </a:r>
          </a:p>
        </p:txBody>
      </p:sp>
      <p:pic>
        <p:nvPicPr>
          <p:cNvPr id="12" name="Picture 11">
            <a:extLst>
              <a:ext uri="{FF2B5EF4-FFF2-40B4-BE49-F238E27FC236}">
                <a16:creationId xmlns:a16="http://schemas.microsoft.com/office/drawing/2014/main" xmlns="" id="{C0D1B78B-7BB0-EC0F-D4AA-97AA19CAA5F8}"/>
              </a:ext>
            </a:extLst>
          </p:cNvPr>
          <p:cNvPicPr>
            <a:picLocks noChangeAspect="1"/>
          </p:cNvPicPr>
          <p:nvPr/>
        </p:nvPicPr>
        <p:blipFill>
          <a:blip r:embed="rId2"/>
          <a:stretch>
            <a:fillRect/>
          </a:stretch>
        </p:blipFill>
        <p:spPr>
          <a:xfrm>
            <a:off x="5796136" y="3556347"/>
            <a:ext cx="3240360" cy="3245384"/>
          </a:xfrm>
          <a:prstGeom prst="rect">
            <a:avLst/>
          </a:prstGeom>
        </p:spPr>
      </p:pic>
    </p:spTree>
    <p:extLst>
      <p:ext uri="{BB962C8B-B14F-4D97-AF65-F5344CB8AC3E}">
        <p14:creationId xmlns:p14="http://schemas.microsoft.com/office/powerpoint/2010/main" val="29048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What Red Cell blood group can be given to all other groups? </a:t>
            </a:r>
            <a:br>
              <a:rPr lang="en-IE" dirty="0">
                <a:solidFill>
                  <a:schemeClr val="bg1"/>
                </a:solidFill>
              </a:rPr>
            </a:br>
            <a:r>
              <a:rPr lang="en-IE" dirty="0">
                <a:solidFill>
                  <a:schemeClr val="bg1"/>
                </a:solidFill>
              </a:rPr>
              <a:t>(I.e. The Universal Donor)</a:t>
            </a:r>
            <a:endParaRPr lang="en-GB" dirty="0">
              <a:solidFill>
                <a:schemeClr val="bg1"/>
              </a:solidFill>
            </a:endParaRPr>
          </a:p>
        </p:txBody>
      </p:sp>
      <p:sp>
        <p:nvSpPr>
          <p:cNvPr id="5" name="Rounded Rectangle 4"/>
          <p:cNvSpPr/>
          <p:nvPr/>
        </p:nvSpPr>
        <p:spPr>
          <a:xfrm>
            <a:off x="323528"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A-</a:t>
            </a:r>
          </a:p>
        </p:txBody>
      </p:sp>
      <p:sp>
        <p:nvSpPr>
          <p:cNvPr id="6" name="Rounded Rectangle 5"/>
          <p:cNvSpPr/>
          <p:nvPr/>
        </p:nvSpPr>
        <p:spPr>
          <a:xfrm>
            <a:off x="3347864"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AB-</a:t>
            </a:r>
          </a:p>
        </p:txBody>
      </p:sp>
      <p:sp>
        <p:nvSpPr>
          <p:cNvPr id="7" name="Rounded Rectangle 6"/>
          <p:cNvSpPr/>
          <p:nvPr/>
        </p:nvSpPr>
        <p:spPr>
          <a:xfrm>
            <a:off x="6372200"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O-</a:t>
            </a:r>
          </a:p>
        </p:txBody>
      </p:sp>
      <p:sp>
        <p:nvSpPr>
          <p:cNvPr id="8" name="Oval 7"/>
          <p:cNvSpPr/>
          <p:nvPr/>
        </p:nvSpPr>
        <p:spPr>
          <a:xfrm>
            <a:off x="6372200"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9167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5746B8A-C71F-A4BF-71C8-DF90DC1DC28D}"/>
              </a:ext>
            </a:extLst>
          </p:cNvPr>
          <p:cNvPicPr>
            <a:picLocks noChangeAspect="1"/>
          </p:cNvPicPr>
          <p:nvPr/>
        </p:nvPicPr>
        <p:blipFill>
          <a:blip r:embed="rId2"/>
          <a:stretch>
            <a:fillRect/>
          </a:stretch>
        </p:blipFill>
        <p:spPr>
          <a:xfrm>
            <a:off x="1310118" y="404664"/>
            <a:ext cx="6523765" cy="5086325"/>
          </a:xfrm>
          <a:prstGeom prst="rect">
            <a:avLst/>
          </a:prstGeom>
        </p:spPr>
      </p:pic>
    </p:spTree>
    <p:extLst>
      <p:ext uri="{BB962C8B-B14F-4D97-AF65-F5344CB8AC3E}">
        <p14:creationId xmlns:p14="http://schemas.microsoft.com/office/powerpoint/2010/main" val="2712566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How many patients a year receive a Blood transfusion in the Republic of Ireland?</a:t>
            </a:r>
            <a:endParaRPr lang="en-GB" dirty="0">
              <a:solidFill>
                <a:schemeClr val="bg1"/>
              </a:solidFill>
            </a:endParaRPr>
          </a:p>
        </p:txBody>
      </p:sp>
      <p:sp>
        <p:nvSpPr>
          <p:cNvPr id="5" name="Rounded Rectangle 4"/>
          <p:cNvSpPr/>
          <p:nvPr/>
        </p:nvSpPr>
        <p:spPr>
          <a:xfrm>
            <a:off x="323528"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7,000</a:t>
            </a:r>
          </a:p>
        </p:txBody>
      </p:sp>
      <p:sp>
        <p:nvSpPr>
          <p:cNvPr id="6" name="Rounded Rectangle 5"/>
          <p:cNvSpPr/>
          <p:nvPr/>
        </p:nvSpPr>
        <p:spPr>
          <a:xfrm>
            <a:off x="3347864"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17,000</a:t>
            </a:r>
          </a:p>
        </p:txBody>
      </p:sp>
      <p:sp>
        <p:nvSpPr>
          <p:cNvPr id="7" name="Rounded Rectangle 6"/>
          <p:cNvSpPr/>
          <p:nvPr/>
        </p:nvSpPr>
        <p:spPr>
          <a:xfrm>
            <a:off x="6372200"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70,000</a:t>
            </a:r>
          </a:p>
        </p:txBody>
      </p:sp>
      <p:sp>
        <p:nvSpPr>
          <p:cNvPr id="8" name="Oval 7"/>
          <p:cNvSpPr/>
          <p:nvPr/>
        </p:nvSpPr>
        <p:spPr>
          <a:xfrm>
            <a:off x="6372200"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323528" y="4532170"/>
            <a:ext cx="8496944" cy="400110"/>
          </a:xfrm>
          <a:prstGeom prst="rect">
            <a:avLst/>
          </a:prstGeom>
        </p:spPr>
        <p:txBody>
          <a:bodyPr wrap="square">
            <a:spAutoFit/>
          </a:bodyPr>
          <a:lstStyle/>
          <a:p>
            <a:pPr algn="ctr"/>
            <a:r>
              <a:rPr lang="en-IE" sz="2000" dirty="0">
                <a:solidFill>
                  <a:schemeClr val="bg1"/>
                </a:solidFill>
              </a:rPr>
              <a:t>Nearly 1,400 people per week!</a:t>
            </a:r>
          </a:p>
        </p:txBody>
      </p:sp>
    </p:spTree>
    <p:extLst>
      <p:ext uri="{BB962C8B-B14F-4D97-AF65-F5344CB8AC3E}">
        <p14:creationId xmlns:p14="http://schemas.microsoft.com/office/powerpoint/2010/main" val="41231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What percentage of people will need a blood transfusion in their lifetime?</a:t>
            </a:r>
            <a:endParaRPr lang="en-GB" dirty="0">
              <a:solidFill>
                <a:schemeClr val="bg1"/>
              </a:solidFill>
            </a:endParaRPr>
          </a:p>
        </p:txBody>
      </p:sp>
      <p:sp>
        <p:nvSpPr>
          <p:cNvPr id="5" name="Rounded Rectangle 4"/>
          <p:cNvSpPr/>
          <p:nvPr/>
        </p:nvSpPr>
        <p:spPr>
          <a:xfrm>
            <a:off x="323528" y="3284984"/>
            <a:ext cx="2448272" cy="936104"/>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5% </a:t>
            </a:r>
          </a:p>
          <a:p>
            <a:pPr algn="ctr"/>
            <a:r>
              <a:rPr lang="en-IE" sz="2400" dirty="0"/>
              <a:t>(1 in 20 of us)</a:t>
            </a:r>
          </a:p>
        </p:txBody>
      </p:sp>
      <p:sp>
        <p:nvSpPr>
          <p:cNvPr id="6" name="Rounded Rectangle 5"/>
          <p:cNvSpPr/>
          <p:nvPr/>
        </p:nvSpPr>
        <p:spPr>
          <a:xfrm>
            <a:off x="3347864" y="3284984"/>
            <a:ext cx="2448272" cy="936104"/>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10% </a:t>
            </a:r>
          </a:p>
          <a:p>
            <a:pPr algn="ctr"/>
            <a:r>
              <a:rPr lang="en-IE" sz="2400" dirty="0"/>
              <a:t>(1 in 10 of us)</a:t>
            </a:r>
          </a:p>
        </p:txBody>
      </p:sp>
      <p:sp>
        <p:nvSpPr>
          <p:cNvPr id="7" name="Rounded Rectangle 6"/>
          <p:cNvSpPr/>
          <p:nvPr/>
        </p:nvSpPr>
        <p:spPr>
          <a:xfrm>
            <a:off x="6372200" y="3284984"/>
            <a:ext cx="2448272" cy="936104"/>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25% </a:t>
            </a:r>
          </a:p>
          <a:p>
            <a:pPr algn="ctr"/>
            <a:r>
              <a:rPr lang="en-IE" sz="2400" dirty="0"/>
              <a:t>(1 in 4 of us)</a:t>
            </a:r>
          </a:p>
        </p:txBody>
      </p:sp>
      <p:sp>
        <p:nvSpPr>
          <p:cNvPr id="8" name="Oval 7"/>
          <p:cNvSpPr/>
          <p:nvPr/>
        </p:nvSpPr>
        <p:spPr>
          <a:xfrm>
            <a:off x="6386251" y="3140968"/>
            <a:ext cx="2448272" cy="129614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xmlns="" id="{8D2694BC-2A6B-9661-30EF-B2E5CBAB4D1B}"/>
              </a:ext>
            </a:extLst>
          </p:cNvPr>
          <p:cNvSpPr/>
          <p:nvPr/>
        </p:nvSpPr>
        <p:spPr>
          <a:xfrm>
            <a:off x="323528" y="4532170"/>
            <a:ext cx="8496944" cy="400110"/>
          </a:xfrm>
          <a:prstGeom prst="rect">
            <a:avLst/>
          </a:prstGeom>
        </p:spPr>
        <p:txBody>
          <a:bodyPr wrap="square">
            <a:spAutoFit/>
          </a:bodyPr>
          <a:lstStyle/>
          <a:p>
            <a:pPr algn="ctr"/>
            <a:r>
              <a:rPr lang="en-IE" sz="2000" dirty="0">
                <a:solidFill>
                  <a:schemeClr val="bg1"/>
                </a:solidFill>
              </a:rPr>
              <a:t>They could be your family, your friends, your neighbours, your favourite artist!</a:t>
            </a:r>
          </a:p>
        </p:txBody>
      </p:sp>
    </p:spTree>
    <p:extLst>
      <p:ext uri="{BB962C8B-B14F-4D97-AF65-F5344CB8AC3E}">
        <p14:creationId xmlns:p14="http://schemas.microsoft.com/office/powerpoint/2010/main" val="388938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What percentage of the eligible population are active donors?</a:t>
            </a:r>
            <a:endParaRPr lang="en-GB" dirty="0">
              <a:solidFill>
                <a:schemeClr val="bg1"/>
              </a:solidFill>
            </a:endParaRPr>
          </a:p>
        </p:txBody>
      </p:sp>
      <p:sp>
        <p:nvSpPr>
          <p:cNvPr id="8" name="Rounded Rectangle 7"/>
          <p:cNvSpPr/>
          <p:nvPr/>
        </p:nvSpPr>
        <p:spPr>
          <a:xfrm>
            <a:off x="323528"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3%</a:t>
            </a:r>
          </a:p>
        </p:txBody>
      </p:sp>
      <p:sp>
        <p:nvSpPr>
          <p:cNvPr id="9" name="Rounded Rectangle 8"/>
          <p:cNvSpPr/>
          <p:nvPr/>
        </p:nvSpPr>
        <p:spPr>
          <a:xfrm>
            <a:off x="3347864"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10%</a:t>
            </a:r>
          </a:p>
        </p:txBody>
      </p:sp>
      <p:sp>
        <p:nvSpPr>
          <p:cNvPr id="10" name="Rounded Rectangle 9"/>
          <p:cNvSpPr/>
          <p:nvPr/>
        </p:nvSpPr>
        <p:spPr>
          <a:xfrm>
            <a:off x="6372200"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30%</a:t>
            </a:r>
          </a:p>
        </p:txBody>
      </p:sp>
      <p:sp>
        <p:nvSpPr>
          <p:cNvPr id="11" name="Oval 10"/>
          <p:cNvSpPr/>
          <p:nvPr/>
        </p:nvSpPr>
        <p:spPr>
          <a:xfrm>
            <a:off x="321834"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xmlns="" id="{07E0C204-3339-3EDB-EBCF-041B4F2D58DE}"/>
              </a:ext>
            </a:extLst>
          </p:cNvPr>
          <p:cNvSpPr/>
          <p:nvPr/>
        </p:nvSpPr>
        <p:spPr>
          <a:xfrm>
            <a:off x="323528" y="4532170"/>
            <a:ext cx="8496944" cy="707886"/>
          </a:xfrm>
          <a:prstGeom prst="rect">
            <a:avLst/>
          </a:prstGeom>
        </p:spPr>
        <p:txBody>
          <a:bodyPr wrap="square">
            <a:spAutoFit/>
          </a:bodyPr>
          <a:lstStyle/>
          <a:p>
            <a:pPr algn="ctr"/>
            <a:r>
              <a:rPr lang="en-IE" sz="2000" dirty="0">
                <a:solidFill>
                  <a:schemeClr val="bg1"/>
                </a:solidFill>
              </a:rPr>
              <a:t>We really need to increase this number, and younger donors are very underrepresented!</a:t>
            </a:r>
          </a:p>
        </p:txBody>
      </p:sp>
    </p:spTree>
    <p:extLst>
      <p:ext uri="{BB962C8B-B14F-4D97-AF65-F5344CB8AC3E}">
        <p14:creationId xmlns:p14="http://schemas.microsoft.com/office/powerpoint/2010/main" val="211672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IE" dirty="0">
                <a:solidFill>
                  <a:schemeClr val="bg1"/>
                </a:solidFill>
              </a:rPr>
              <a:t>How many lives can 1 donation save?</a:t>
            </a:r>
            <a:endParaRPr lang="en-GB" dirty="0">
              <a:solidFill>
                <a:schemeClr val="bg1"/>
              </a:solidFill>
            </a:endParaRPr>
          </a:p>
        </p:txBody>
      </p:sp>
      <p:sp>
        <p:nvSpPr>
          <p:cNvPr id="5" name="Rounded Rectangle 4"/>
          <p:cNvSpPr/>
          <p:nvPr/>
        </p:nvSpPr>
        <p:spPr>
          <a:xfrm>
            <a:off x="323528"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1 life</a:t>
            </a:r>
          </a:p>
        </p:txBody>
      </p:sp>
      <p:sp>
        <p:nvSpPr>
          <p:cNvPr id="6" name="Rounded Rectangle 5"/>
          <p:cNvSpPr/>
          <p:nvPr/>
        </p:nvSpPr>
        <p:spPr>
          <a:xfrm>
            <a:off x="3347864"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2 lives</a:t>
            </a:r>
          </a:p>
        </p:txBody>
      </p:sp>
      <p:sp>
        <p:nvSpPr>
          <p:cNvPr id="7" name="Rounded Rectangle 6"/>
          <p:cNvSpPr/>
          <p:nvPr/>
        </p:nvSpPr>
        <p:spPr>
          <a:xfrm>
            <a:off x="6372200" y="3284984"/>
            <a:ext cx="2448272" cy="72008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3 lives</a:t>
            </a:r>
          </a:p>
        </p:txBody>
      </p:sp>
      <p:sp>
        <p:nvSpPr>
          <p:cNvPr id="8" name="Oval 7"/>
          <p:cNvSpPr/>
          <p:nvPr/>
        </p:nvSpPr>
        <p:spPr>
          <a:xfrm>
            <a:off x="6372200" y="3140968"/>
            <a:ext cx="244827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xmlns="" id="{024B7EDE-C413-3012-D74E-EAB5630CBD53}"/>
              </a:ext>
            </a:extLst>
          </p:cNvPr>
          <p:cNvSpPr/>
          <p:nvPr/>
        </p:nvSpPr>
        <p:spPr>
          <a:xfrm>
            <a:off x="323528" y="4532170"/>
            <a:ext cx="8496944" cy="707886"/>
          </a:xfrm>
          <a:prstGeom prst="rect">
            <a:avLst/>
          </a:prstGeom>
        </p:spPr>
        <p:txBody>
          <a:bodyPr wrap="square">
            <a:spAutoFit/>
          </a:bodyPr>
          <a:lstStyle/>
          <a:p>
            <a:pPr algn="ctr"/>
            <a:r>
              <a:rPr lang="en-IE" sz="2000" dirty="0">
                <a:solidFill>
                  <a:schemeClr val="bg1"/>
                </a:solidFill>
              </a:rPr>
              <a:t>That’s because we can split each whole blood donation into 3 different life-saving products. Red cells, platelets, and plasma!</a:t>
            </a:r>
          </a:p>
        </p:txBody>
      </p:sp>
    </p:spTree>
    <p:extLst>
      <p:ext uri="{BB962C8B-B14F-4D97-AF65-F5344CB8AC3E}">
        <p14:creationId xmlns:p14="http://schemas.microsoft.com/office/powerpoint/2010/main" val="408177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blood flowing from a black stick with Donington Park in the background&#10;&#10;AI-generated content may be incorrect.">
            <a:extLst>
              <a:ext uri="{FF2B5EF4-FFF2-40B4-BE49-F238E27FC236}">
                <a16:creationId xmlns:a16="http://schemas.microsoft.com/office/drawing/2014/main" xmlns="" id="{1314A06C-0801-F177-577C-12CAD17D5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45304"/>
            <a:ext cx="9142856" cy="9142856"/>
          </a:xfrm>
          <a:prstGeom prst="rect">
            <a:avLst/>
          </a:prstGeom>
        </p:spPr>
      </p:pic>
    </p:spTree>
    <p:extLst>
      <p:ext uri="{BB962C8B-B14F-4D97-AF65-F5344CB8AC3E}">
        <p14:creationId xmlns:p14="http://schemas.microsoft.com/office/powerpoint/2010/main" val="393053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with red and black symbols&#10;&#10;AI-generated content may be incorrect.">
            <a:extLst>
              <a:ext uri="{FF2B5EF4-FFF2-40B4-BE49-F238E27FC236}">
                <a16:creationId xmlns:a16="http://schemas.microsoft.com/office/drawing/2014/main" xmlns="" id="{28A0A7D6-D2F1-4C4F-F29B-BC1F0681522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a:fillRect/>
          </a:stretch>
        </p:blipFill>
        <p:spPr>
          <a:xfrm>
            <a:off x="539552" y="260648"/>
            <a:ext cx="8172400" cy="6128168"/>
          </a:xfrm>
          <a:prstGeom prst="rect">
            <a:avLst/>
          </a:prstGeom>
        </p:spPr>
      </p:pic>
    </p:spTree>
    <p:extLst>
      <p:ext uri="{BB962C8B-B14F-4D97-AF65-F5344CB8AC3E}">
        <p14:creationId xmlns:p14="http://schemas.microsoft.com/office/powerpoint/2010/main" val="48935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7457E084-C428-36C8-EC1A-4169A3E5D9B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AD3EE18-E201-1E0C-14AB-47C6F38FE3A3}"/>
              </a:ext>
            </a:extLst>
          </p:cNvPr>
          <p:cNvSpPr>
            <a:spLocks noGrp="1"/>
          </p:cNvSpPr>
          <p:nvPr>
            <p:ph type="title"/>
          </p:nvPr>
        </p:nvSpPr>
        <p:spPr>
          <a:xfrm>
            <a:off x="515124" y="1153572"/>
            <a:ext cx="2544707" cy="4461163"/>
          </a:xfrm>
        </p:spPr>
        <p:txBody>
          <a:bodyPr>
            <a:normAutofit/>
          </a:bodyPr>
          <a:lstStyle/>
          <a:p>
            <a:pPr algn="l"/>
            <a:r>
              <a:rPr lang="en-GB" dirty="0">
                <a:solidFill>
                  <a:schemeClr val="bg1"/>
                </a:solidFill>
              </a:rPr>
              <a:t>Discuss: Barriers to Giving Blood</a:t>
            </a:r>
            <a:endParaRPr lang="en-IE"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F6570373-B5B1-816E-9E04-F12844C5E0FB}"/>
              </a:ext>
            </a:extLst>
          </p:cNvPr>
          <p:cNvSpPr>
            <a:spLocks noGrp="1"/>
          </p:cNvSpPr>
          <p:nvPr>
            <p:ph idx="1"/>
          </p:nvPr>
        </p:nvSpPr>
        <p:spPr>
          <a:xfrm>
            <a:off x="3335481" y="591344"/>
            <a:ext cx="5179868" cy="3269703"/>
          </a:xfrm>
        </p:spPr>
        <p:txBody>
          <a:bodyPr anchor="ctr">
            <a:normAutofit fontScale="77500" lnSpcReduction="20000"/>
          </a:bodyPr>
          <a:lstStyle/>
          <a:p>
            <a:pPr marL="0" indent="0">
              <a:buNone/>
            </a:pPr>
            <a:r>
              <a:rPr lang="en-US" dirty="0"/>
              <a:t>What do you think are the reasons why young people do not/cannot give blood?</a:t>
            </a:r>
          </a:p>
          <a:p>
            <a:endParaRPr lang="en-US" dirty="0"/>
          </a:p>
          <a:p>
            <a:pPr marL="457200" indent="-457200">
              <a:buFont typeface="+mj-lt"/>
              <a:buAutoNum type="arabicPeriod"/>
            </a:pPr>
            <a:r>
              <a:rPr lang="en-US" dirty="0"/>
              <a:t>The reasons why someone might be </a:t>
            </a:r>
            <a:r>
              <a:rPr lang="en-US" b="1" dirty="0"/>
              <a:t>unwilling</a:t>
            </a:r>
            <a:r>
              <a:rPr lang="en-US" dirty="0"/>
              <a:t> to give blood </a:t>
            </a:r>
          </a:p>
          <a:p>
            <a:pPr marL="457200" indent="-457200">
              <a:buFont typeface="+mj-lt"/>
              <a:buAutoNum type="arabicPeriod"/>
            </a:pPr>
            <a:r>
              <a:rPr lang="en-US" dirty="0"/>
              <a:t>The medical / lifestyle reasons why people might </a:t>
            </a:r>
            <a:r>
              <a:rPr lang="en-US" b="1" dirty="0"/>
              <a:t>not be able </a:t>
            </a:r>
            <a:r>
              <a:rPr lang="en-US" dirty="0"/>
              <a:t>to give blood</a:t>
            </a:r>
            <a:endParaRPr lang="en-IE" dirty="0"/>
          </a:p>
        </p:txBody>
      </p:sp>
      <p:pic>
        <p:nvPicPr>
          <p:cNvPr id="4" name="Picture 3">
            <a:extLst>
              <a:ext uri="{FF2B5EF4-FFF2-40B4-BE49-F238E27FC236}">
                <a16:creationId xmlns:a16="http://schemas.microsoft.com/office/drawing/2014/main" xmlns="" id="{882209C2-8282-09BB-967B-BCB1D315AC7A}"/>
              </a:ext>
            </a:extLst>
          </p:cNvPr>
          <p:cNvPicPr>
            <a:picLocks noChangeAspect="1"/>
          </p:cNvPicPr>
          <p:nvPr/>
        </p:nvPicPr>
        <p:blipFill>
          <a:blip r:embed="rId2"/>
          <a:srcRect l="11106" t="8247" r="9928" b="12219"/>
          <a:stretch/>
        </p:blipFill>
        <p:spPr>
          <a:xfrm>
            <a:off x="4572239" y="3410968"/>
            <a:ext cx="2742001" cy="2911217"/>
          </a:xfrm>
          <a:prstGeom prst="rect">
            <a:avLst/>
          </a:prstGeom>
        </p:spPr>
      </p:pic>
    </p:spTree>
    <p:extLst>
      <p:ext uri="{BB962C8B-B14F-4D97-AF65-F5344CB8AC3E}">
        <p14:creationId xmlns:p14="http://schemas.microsoft.com/office/powerpoint/2010/main" val="332984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431B6A9A-5764-4318-9685-E6220A0314F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8A68009-68E5-29D8-121F-02658DAD3DD8}"/>
              </a:ext>
            </a:extLst>
          </p:cNvPr>
          <p:cNvSpPr>
            <a:spLocks noGrp="1"/>
          </p:cNvSpPr>
          <p:nvPr>
            <p:ph type="title"/>
          </p:nvPr>
        </p:nvSpPr>
        <p:spPr>
          <a:xfrm>
            <a:off x="878305" y="1396686"/>
            <a:ext cx="2430380" cy="4064628"/>
          </a:xfrm>
        </p:spPr>
        <p:txBody>
          <a:bodyPr>
            <a:normAutofit/>
          </a:bodyPr>
          <a:lstStyle/>
          <a:p>
            <a:r>
              <a:rPr lang="en-GB">
                <a:solidFill>
                  <a:srgbClr val="FFFFFF"/>
                </a:solidFill>
              </a:rPr>
              <a:t>Barriers to Giving Blood</a:t>
            </a:r>
            <a:endParaRPr lang="en-IE">
              <a:solidFill>
                <a:srgbClr val="FFFFFF"/>
              </a:solidFill>
            </a:endParaRP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F60CBA29-0E6E-7A9E-7683-D9F73D16DEB9}"/>
              </a:ext>
            </a:extLst>
          </p:cNvPr>
          <p:cNvSpPr>
            <a:spLocks noGrp="1"/>
          </p:cNvSpPr>
          <p:nvPr>
            <p:ph idx="1"/>
          </p:nvPr>
        </p:nvSpPr>
        <p:spPr>
          <a:xfrm>
            <a:off x="4027614" y="2420888"/>
            <a:ext cx="4152298" cy="3040426"/>
          </a:xfrm>
        </p:spPr>
        <p:txBody>
          <a:bodyPr>
            <a:normAutofit/>
          </a:bodyPr>
          <a:lstStyle/>
          <a:p>
            <a:pPr marL="0" indent="0">
              <a:buNone/>
            </a:pPr>
            <a:r>
              <a:rPr lang="en-US" dirty="0"/>
              <a:t>Let’s address some of the most common reasons people are </a:t>
            </a:r>
            <a:r>
              <a:rPr lang="en-US" b="1" dirty="0"/>
              <a:t>unwilling</a:t>
            </a:r>
            <a:r>
              <a:rPr lang="en-US" dirty="0"/>
              <a:t> to give blood.</a:t>
            </a:r>
            <a:endParaRPr lang="en-IE" dirty="0"/>
          </a:p>
        </p:txBody>
      </p:sp>
    </p:spTree>
    <p:extLst>
      <p:ext uri="{BB962C8B-B14F-4D97-AF65-F5344CB8AC3E}">
        <p14:creationId xmlns:p14="http://schemas.microsoft.com/office/powerpoint/2010/main" val="245917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368" y="373231"/>
            <a:ext cx="8263890" cy="1030573"/>
          </a:xfrm>
        </p:spPr>
        <p:txBody>
          <a:bodyPr anchor="b">
            <a:normAutofit/>
          </a:bodyPr>
          <a:lstStyle/>
          <a:p>
            <a:pPr algn="l"/>
            <a:r>
              <a:rPr lang="en-US" sz="4700" dirty="0"/>
              <a:t>Reason 1: I am afraid of needles</a:t>
            </a:r>
            <a:endParaRPr lang="en-IE" sz="4700" dirty="0"/>
          </a:p>
        </p:txBody>
      </p:sp>
      <p:sp>
        <p:nvSpPr>
          <p:cNvPr id="3" name="Content Placeholder 2"/>
          <p:cNvSpPr>
            <a:spLocks noGrp="1"/>
          </p:cNvSpPr>
          <p:nvPr>
            <p:ph idx="1"/>
          </p:nvPr>
        </p:nvSpPr>
        <p:spPr>
          <a:xfrm>
            <a:off x="429368" y="1916832"/>
            <a:ext cx="5438775" cy="3672408"/>
          </a:xfrm>
        </p:spPr>
        <p:txBody>
          <a:bodyPr anchor="t">
            <a:noAutofit/>
          </a:bodyPr>
          <a:lstStyle/>
          <a:p>
            <a:pPr marL="0" indent="0">
              <a:lnSpc>
                <a:spcPct val="90000"/>
              </a:lnSpc>
              <a:buNone/>
            </a:pPr>
            <a:r>
              <a:rPr lang="en-IE" sz="2400" dirty="0"/>
              <a:t>Many people dislike needles, so you're not alone! </a:t>
            </a:r>
          </a:p>
          <a:p>
            <a:pPr marL="0" indent="0">
              <a:lnSpc>
                <a:spcPct val="90000"/>
              </a:lnSpc>
              <a:buNone/>
            </a:pPr>
            <a:endParaRPr lang="en-IE" sz="2400" dirty="0"/>
          </a:p>
          <a:p>
            <a:pPr marL="0" indent="0">
              <a:lnSpc>
                <a:spcPct val="90000"/>
              </a:lnSpc>
              <a:buNone/>
            </a:pPr>
            <a:r>
              <a:rPr lang="en-IE" sz="2400" dirty="0"/>
              <a:t>Our skilled nursing team cares for donors 130,000 times a year. If you're nervous, let them know, and they'll ensure a quick, comfortable donation. </a:t>
            </a:r>
          </a:p>
          <a:p>
            <a:pPr marL="0" indent="0">
              <a:lnSpc>
                <a:spcPct val="90000"/>
              </a:lnSpc>
              <a:buNone/>
            </a:pPr>
            <a:endParaRPr lang="en-IE" sz="2400" dirty="0"/>
          </a:p>
          <a:p>
            <a:pPr marL="0" indent="0">
              <a:lnSpc>
                <a:spcPct val="90000"/>
              </a:lnSpc>
              <a:buNone/>
            </a:pPr>
            <a:r>
              <a:rPr lang="en-IE" sz="2400" dirty="0"/>
              <a:t>Bringing a friend can also help ease your experience.</a:t>
            </a:r>
          </a:p>
        </p:txBody>
      </p:sp>
      <p:pic>
        <p:nvPicPr>
          <p:cNvPr id="4" name="Picture 3">
            <a:extLst>
              <a:ext uri="{FF2B5EF4-FFF2-40B4-BE49-F238E27FC236}">
                <a16:creationId xmlns:a16="http://schemas.microsoft.com/office/drawing/2014/main" xmlns="" id="{42F6A74F-A122-3E4D-E193-845EF07E78DB}"/>
              </a:ext>
            </a:extLst>
          </p:cNvPr>
          <p:cNvPicPr>
            <a:picLocks noChangeAspect="1"/>
          </p:cNvPicPr>
          <p:nvPr/>
        </p:nvPicPr>
        <p:blipFill>
          <a:blip r:embed="rId2"/>
          <a:stretch>
            <a:fillRect/>
          </a:stretch>
        </p:blipFill>
        <p:spPr>
          <a:xfrm>
            <a:off x="372905" y="5861711"/>
            <a:ext cx="1836189" cy="6671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060848"/>
            <a:ext cx="2718048" cy="4077072"/>
          </a:xfrm>
          <a:prstGeom prst="rect">
            <a:avLst/>
          </a:prstGeom>
        </p:spPr>
      </p:pic>
    </p:spTree>
    <p:extLst>
      <p:ext uri="{BB962C8B-B14F-4D97-AF65-F5344CB8AC3E}">
        <p14:creationId xmlns:p14="http://schemas.microsoft.com/office/powerpoint/2010/main" val="338725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7984" y="1700808"/>
            <a:ext cx="4265274" cy="4480536"/>
          </a:xfrm>
        </p:spPr>
        <p:txBody>
          <a:bodyPr>
            <a:noAutofit/>
          </a:bodyPr>
          <a:lstStyle/>
          <a:p>
            <a:pPr marL="0" indent="0">
              <a:buNone/>
            </a:pPr>
            <a:r>
              <a:rPr lang="en-IE" sz="2400" dirty="0"/>
              <a:t>To avoid feeling faint when you donate, make sure you eat a good meal within three hours before donating. Drink at least 2 litres of water the day before and </a:t>
            </a:r>
            <a:r>
              <a:rPr lang="en-IE" sz="2400" dirty="0" smtClean="0"/>
              <a:t>on the </a:t>
            </a:r>
            <a:r>
              <a:rPr lang="en-IE" sz="2400" dirty="0"/>
              <a:t>day of </a:t>
            </a:r>
            <a:r>
              <a:rPr lang="en-IE" sz="2400" dirty="0" smtClean="0"/>
              <a:t>donation.</a:t>
            </a:r>
            <a:endParaRPr lang="en-IE" sz="2400" dirty="0"/>
          </a:p>
          <a:p>
            <a:pPr marL="0" indent="0">
              <a:buNone/>
            </a:pPr>
            <a:endParaRPr lang="en-IE" sz="2400" dirty="0"/>
          </a:p>
          <a:p>
            <a:pPr marL="0" indent="0">
              <a:buNone/>
            </a:pPr>
            <a:r>
              <a:rPr lang="en-IE" sz="2400" dirty="0"/>
              <a:t>Eating salty snacks like crisps can really help, </a:t>
            </a:r>
            <a:r>
              <a:rPr lang="en-IE" sz="2400" dirty="0" smtClean="0"/>
              <a:t>our </a:t>
            </a:r>
            <a:r>
              <a:rPr lang="en-IE" sz="2400" dirty="0" smtClean="0"/>
              <a:t>clinics are well stocked!</a:t>
            </a:r>
            <a:endParaRPr lang="en-IE" sz="2400" dirty="0"/>
          </a:p>
        </p:txBody>
      </p:sp>
      <p:pic>
        <p:nvPicPr>
          <p:cNvPr id="4" name="Picture 3">
            <a:extLst>
              <a:ext uri="{FF2B5EF4-FFF2-40B4-BE49-F238E27FC236}">
                <a16:creationId xmlns:a16="http://schemas.microsoft.com/office/drawing/2014/main" xmlns="" id="{8AD078AD-6005-DD72-1C98-7B7CD69967D9}"/>
              </a:ext>
            </a:extLst>
          </p:cNvPr>
          <p:cNvPicPr>
            <a:picLocks noChangeAspect="1"/>
          </p:cNvPicPr>
          <p:nvPr/>
        </p:nvPicPr>
        <p:blipFill>
          <a:blip r:embed="rId2"/>
          <a:stretch>
            <a:fillRect/>
          </a:stretch>
        </p:blipFill>
        <p:spPr>
          <a:xfrm>
            <a:off x="372905" y="5861711"/>
            <a:ext cx="1836189" cy="667105"/>
          </a:xfrm>
          <a:prstGeom prst="rect">
            <a:avLst/>
          </a:prstGeom>
        </p:spPr>
      </p:pic>
      <p:pic>
        <p:nvPicPr>
          <p:cNvPr id="1026" name="Picture 2" descr="\\nbcfileprintsvr.ibts.local\DonServDub$\RECRUITMENT - MARKETING\WEBSITE - GIVE BLOOD . IE\Website Photo Shoot 2025 Maxwell\Iain Blood Donor-01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86" r="18243"/>
          <a:stretch/>
        </p:blipFill>
        <p:spPr bwMode="auto">
          <a:xfrm>
            <a:off x="372905" y="1844825"/>
            <a:ext cx="3912210" cy="36724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E56FEAFC-0E14-9E70-B971-35E152143CED}"/>
              </a:ext>
            </a:extLst>
          </p:cNvPr>
          <p:cNvSpPr txBox="1">
            <a:spLocks/>
          </p:cNvSpPr>
          <p:nvPr/>
        </p:nvSpPr>
        <p:spPr>
          <a:xfrm>
            <a:off x="429368" y="373231"/>
            <a:ext cx="8263890" cy="103057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700" dirty="0"/>
              <a:t>Reason 2: I worry about fainting</a:t>
            </a:r>
            <a:endParaRPr lang="en-IE" sz="4700" dirty="0"/>
          </a:p>
        </p:txBody>
      </p:sp>
    </p:spTree>
    <p:extLst>
      <p:ext uri="{BB962C8B-B14F-4D97-AF65-F5344CB8AC3E}">
        <p14:creationId xmlns:p14="http://schemas.microsoft.com/office/powerpoint/2010/main" val="399643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TotalTime>
  <Words>1535</Words>
  <Application>Microsoft Office PowerPoint</Application>
  <PresentationFormat>On-screen Show (4:3)</PresentationFormat>
  <Paragraphs>179</Paragraphs>
  <Slides>47</Slides>
  <Notes>0</Notes>
  <HiddenSlides>0</HiddenSlides>
  <MMClips>1</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GIVE BLOOD,  SAVE LIVES</vt:lpstr>
      <vt:lpstr>Why Give Blood?</vt:lpstr>
      <vt:lpstr>Giving Blood Saves Lives</vt:lpstr>
      <vt:lpstr>PowerPoint Presentation</vt:lpstr>
      <vt:lpstr>PowerPoint Presentation</vt:lpstr>
      <vt:lpstr>Discuss: Barriers to Giving Blood</vt:lpstr>
      <vt:lpstr>Barriers to Giving Blood</vt:lpstr>
      <vt:lpstr>Reason 1: I am afraid of needles</vt:lpstr>
      <vt:lpstr>PowerPoint Presentation</vt:lpstr>
      <vt:lpstr>PowerPoint Presentation</vt:lpstr>
      <vt:lpstr>Reason 4: I am too young</vt:lpstr>
      <vt:lpstr>Reason 5: I don’t know my blood type</vt:lpstr>
      <vt:lpstr>Barriers to Giving Blood</vt:lpstr>
      <vt:lpstr>You can’t donate if you have a tattoo or piercing…</vt:lpstr>
      <vt:lpstr>Donors who smoke cannot give blood…</vt:lpstr>
      <vt:lpstr>Donor might not weigh enough to give blood…</vt:lpstr>
      <vt:lpstr>Estimated Blood Volume</vt:lpstr>
      <vt:lpstr>LGBTQ+ people cannot donate…</vt:lpstr>
      <vt:lpstr>Donors who have had an STI can’t donate…</vt:lpstr>
      <vt:lpstr>Donors cannot drink alcohol…</vt:lpstr>
      <vt:lpstr>Donors cannot donate if they have ever taken drugs…</vt:lpstr>
      <vt:lpstr>Donors who have travelled or lived  abroad cannot donate…</vt:lpstr>
      <vt:lpstr>Donors who lived in the UK cannot give blood…</vt:lpstr>
      <vt:lpstr>Donors who had jaundice cannot give blood…</vt:lpstr>
      <vt:lpstr>Ireland Needs More Young Donors!</vt:lpstr>
      <vt:lpstr>What would encourage you to give blood?</vt:lpstr>
      <vt:lpstr>How can you encourage others to give blood?</vt:lpstr>
      <vt:lpstr>PowerPoint Presentation</vt:lpstr>
      <vt:lpstr>Carlow GAA Give Blood</vt:lpstr>
      <vt:lpstr>PowerPoint Presentation</vt:lpstr>
      <vt:lpstr>How many units of blood are needed every week?  (A unit is approximately 500ml)</vt:lpstr>
      <vt:lpstr>What is the maximum number of days, blood can be used after its collection?</vt:lpstr>
      <vt:lpstr>Which treatments/illnesses best describe what hospitals might use blood for most, when they transfuse a patient?</vt:lpstr>
      <vt:lpstr>You must be over 18 to donate. True or False?</vt:lpstr>
      <vt:lpstr>How long must you wait after getting a tattoo before you can give blood?</vt:lpstr>
      <vt:lpstr>Donors must not eat before giving blood. True or False?</vt:lpstr>
      <vt:lpstr>How often can a person donate blood in Ireland?</vt:lpstr>
      <vt:lpstr>How much blood is taken during a blood donation?</vt:lpstr>
      <vt:lpstr>How many ‘units’ of blood does the average human have in their body? (A unit is 470ml.)</vt:lpstr>
      <vt:lpstr>What is the most common blood group in Ireland?</vt:lpstr>
      <vt:lpstr>What Red Cell blood group can be given to all other groups?  (I.e. The Universal Donor)</vt:lpstr>
      <vt:lpstr>PowerPoint Presentation</vt:lpstr>
      <vt:lpstr>How many patients a year receive a Blood transfusion in the Republic of Ireland?</vt:lpstr>
      <vt:lpstr>What percentage of people will need a blood transfusion in their lifetime?</vt:lpstr>
      <vt:lpstr>What percentage of the eligible population are active donors?</vt:lpstr>
      <vt:lpstr>How many lives can 1 donation save?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Donnelly, Niamh</dc:creator>
  <cp:lastModifiedBy>Cox, Suzanne</cp:lastModifiedBy>
  <cp:revision>65</cp:revision>
  <dcterms:created xsi:type="dcterms:W3CDTF">2018-08-24T08:44:22Z</dcterms:created>
  <dcterms:modified xsi:type="dcterms:W3CDTF">2025-10-03T09:49:05Z</dcterms:modified>
</cp:coreProperties>
</file>